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7" r:id="rId2"/>
    <p:sldMasterId id="2147483674" r:id="rId3"/>
  </p:sldMasterIdLst>
  <p:notesMasterIdLst>
    <p:notesMasterId r:id="rId47"/>
  </p:notesMasterIdLst>
  <p:sldIdLst>
    <p:sldId id="256" r:id="rId4"/>
    <p:sldId id="274" r:id="rId5"/>
    <p:sldId id="328" r:id="rId6"/>
    <p:sldId id="335" r:id="rId7"/>
    <p:sldId id="367" r:id="rId8"/>
    <p:sldId id="382" r:id="rId9"/>
    <p:sldId id="368" r:id="rId10"/>
    <p:sldId id="320" r:id="rId11"/>
    <p:sldId id="386" r:id="rId12"/>
    <p:sldId id="351" r:id="rId13"/>
    <p:sldId id="345" r:id="rId14"/>
    <p:sldId id="377" r:id="rId15"/>
    <p:sldId id="321" r:id="rId16"/>
    <p:sldId id="343" r:id="rId17"/>
    <p:sldId id="390" r:id="rId18"/>
    <p:sldId id="353" r:id="rId19"/>
    <p:sldId id="407" r:id="rId20"/>
    <p:sldId id="408" r:id="rId21"/>
    <p:sldId id="409" r:id="rId22"/>
    <p:sldId id="410" r:id="rId23"/>
    <p:sldId id="411" r:id="rId24"/>
    <p:sldId id="391" r:id="rId25"/>
    <p:sldId id="392" r:id="rId26"/>
    <p:sldId id="393" r:id="rId27"/>
    <p:sldId id="394" r:id="rId28"/>
    <p:sldId id="395" r:id="rId29"/>
    <p:sldId id="396" r:id="rId30"/>
    <p:sldId id="397" r:id="rId31"/>
    <p:sldId id="398" r:id="rId32"/>
    <p:sldId id="399" r:id="rId33"/>
    <p:sldId id="400" r:id="rId34"/>
    <p:sldId id="401" r:id="rId35"/>
    <p:sldId id="402" r:id="rId36"/>
    <p:sldId id="403" r:id="rId37"/>
    <p:sldId id="404" r:id="rId38"/>
    <p:sldId id="405" r:id="rId39"/>
    <p:sldId id="406" r:id="rId40"/>
    <p:sldId id="387" r:id="rId41"/>
    <p:sldId id="357" r:id="rId42"/>
    <p:sldId id="358" r:id="rId43"/>
    <p:sldId id="259" r:id="rId44"/>
    <p:sldId id="272" r:id="rId45"/>
    <p:sldId id="34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4660" autoAdjust="0"/>
  </p:normalViewPr>
  <p:slideViewPr>
    <p:cSldViewPr snapToGrid="0">
      <p:cViewPr varScale="1">
        <p:scale>
          <a:sx n="71" d="100"/>
          <a:sy n="71" d="100"/>
        </p:scale>
        <p:origin x="732" y="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74E8CC-DF06-4AE1-871C-4197AF32C0C8}" type="datetimeFigureOut">
              <a:rPr lang="en-US" smtClean="0"/>
              <a:t>5/11/2015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1897F-4804-4676-BA4D-5A96AE93EEFA}" type="slidenum">
              <a:rPr lang="en-US" smtClean="0"/>
              <a:t>‹#›</a:t>
            </a:fld>
            <a:endParaRPr lang="en-US"/>
          </a:p>
        </p:txBody>
      </p:sp>
    </p:spTree>
    <p:extLst>
      <p:ext uri="{BB962C8B-B14F-4D97-AF65-F5344CB8AC3E}">
        <p14:creationId xmlns:p14="http://schemas.microsoft.com/office/powerpoint/2010/main" val="374626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1</a:t>
            </a:fld>
            <a:endParaRPr lang="en-US"/>
          </a:p>
        </p:txBody>
      </p:sp>
    </p:spTree>
    <p:extLst>
      <p:ext uri="{BB962C8B-B14F-4D97-AF65-F5344CB8AC3E}">
        <p14:creationId xmlns:p14="http://schemas.microsoft.com/office/powerpoint/2010/main" val="154278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13</a:t>
            </a:fld>
            <a:endParaRPr lang="en-US"/>
          </a:p>
        </p:txBody>
      </p:sp>
    </p:spTree>
    <p:extLst>
      <p:ext uri="{BB962C8B-B14F-4D97-AF65-F5344CB8AC3E}">
        <p14:creationId xmlns:p14="http://schemas.microsoft.com/office/powerpoint/2010/main" val="1368190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14</a:t>
            </a:fld>
            <a:endParaRPr lang="en-US"/>
          </a:p>
        </p:txBody>
      </p:sp>
    </p:spTree>
    <p:extLst>
      <p:ext uri="{BB962C8B-B14F-4D97-AF65-F5344CB8AC3E}">
        <p14:creationId xmlns:p14="http://schemas.microsoft.com/office/powerpoint/2010/main" val="3994189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23</a:t>
            </a:fld>
            <a:endParaRPr lang="en-US"/>
          </a:p>
        </p:txBody>
      </p:sp>
    </p:spTree>
    <p:extLst>
      <p:ext uri="{BB962C8B-B14F-4D97-AF65-F5344CB8AC3E}">
        <p14:creationId xmlns:p14="http://schemas.microsoft.com/office/powerpoint/2010/main" val="970309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24</a:t>
            </a:fld>
            <a:endParaRPr lang="en-US"/>
          </a:p>
        </p:txBody>
      </p:sp>
    </p:spTree>
    <p:extLst>
      <p:ext uri="{BB962C8B-B14F-4D97-AF65-F5344CB8AC3E}">
        <p14:creationId xmlns:p14="http://schemas.microsoft.com/office/powerpoint/2010/main" val="4068488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25</a:t>
            </a:fld>
            <a:endParaRPr lang="en-US"/>
          </a:p>
        </p:txBody>
      </p:sp>
    </p:spTree>
    <p:extLst>
      <p:ext uri="{BB962C8B-B14F-4D97-AF65-F5344CB8AC3E}">
        <p14:creationId xmlns:p14="http://schemas.microsoft.com/office/powerpoint/2010/main" val="2660552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26</a:t>
            </a:fld>
            <a:endParaRPr lang="en-US"/>
          </a:p>
        </p:txBody>
      </p:sp>
    </p:spTree>
    <p:extLst>
      <p:ext uri="{BB962C8B-B14F-4D97-AF65-F5344CB8AC3E}">
        <p14:creationId xmlns:p14="http://schemas.microsoft.com/office/powerpoint/2010/main" val="3515163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27</a:t>
            </a:fld>
            <a:endParaRPr lang="en-US"/>
          </a:p>
        </p:txBody>
      </p:sp>
    </p:spTree>
    <p:extLst>
      <p:ext uri="{BB962C8B-B14F-4D97-AF65-F5344CB8AC3E}">
        <p14:creationId xmlns:p14="http://schemas.microsoft.com/office/powerpoint/2010/main" val="91780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28</a:t>
            </a:fld>
            <a:endParaRPr lang="en-US"/>
          </a:p>
        </p:txBody>
      </p:sp>
    </p:spTree>
    <p:extLst>
      <p:ext uri="{BB962C8B-B14F-4D97-AF65-F5344CB8AC3E}">
        <p14:creationId xmlns:p14="http://schemas.microsoft.com/office/powerpoint/2010/main" val="711287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29</a:t>
            </a:fld>
            <a:endParaRPr lang="en-US"/>
          </a:p>
        </p:txBody>
      </p:sp>
    </p:spTree>
    <p:extLst>
      <p:ext uri="{BB962C8B-B14F-4D97-AF65-F5344CB8AC3E}">
        <p14:creationId xmlns:p14="http://schemas.microsoft.com/office/powerpoint/2010/main" val="2425058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30</a:t>
            </a:fld>
            <a:endParaRPr lang="en-US"/>
          </a:p>
        </p:txBody>
      </p:sp>
    </p:spTree>
    <p:extLst>
      <p:ext uri="{BB962C8B-B14F-4D97-AF65-F5344CB8AC3E}">
        <p14:creationId xmlns:p14="http://schemas.microsoft.com/office/powerpoint/2010/main" val="320159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2</a:t>
            </a:fld>
            <a:endParaRPr lang="en-US"/>
          </a:p>
        </p:txBody>
      </p:sp>
    </p:spTree>
    <p:extLst>
      <p:ext uri="{BB962C8B-B14F-4D97-AF65-F5344CB8AC3E}">
        <p14:creationId xmlns:p14="http://schemas.microsoft.com/office/powerpoint/2010/main" val="63774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31</a:t>
            </a:fld>
            <a:endParaRPr lang="en-US"/>
          </a:p>
        </p:txBody>
      </p:sp>
    </p:spTree>
    <p:extLst>
      <p:ext uri="{BB962C8B-B14F-4D97-AF65-F5344CB8AC3E}">
        <p14:creationId xmlns:p14="http://schemas.microsoft.com/office/powerpoint/2010/main" val="3334661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32</a:t>
            </a:fld>
            <a:endParaRPr lang="en-US"/>
          </a:p>
        </p:txBody>
      </p:sp>
    </p:spTree>
    <p:extLst>
      <p:ext uri="{BB962C8B-B14F-4D97-AF65-F5344CB8AC3E}">
        <p14:creationId xmlns:p14="http://schemas.microsoft.com/office/powerpoint/2010/main" val="2240603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33</a:t>
            </a:fld>
            <a:endParaRPr lang="en-US"/>
          </a:p>
        </p:txBody>
      </p:sp>
    </p:spTree>
    <p:extLst>
      <p:ext uri="{BB962C8B-B14F-4D97-AF65-F5344CB8AC3E}">
        <p14:creationId xmlns:p14="http://schemas.microsoft.com/office/powerpoint/2010/main" val="3772414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39</a:t>
            </a:fld>
            <a:endParaRPr lang="en-US"/>
          </a:p>
        </p:txBody>
      </p:sp>
    </p:spTree>
    <p:extLst>
      <p:ext uri="{BB962C8B-B14F-4D97-AF65-F5344CB8AC3E}">
        <p14:creationId xmlns:p14="http://schemas.microsoft.com/office/powerpoint/2010/main" val="478740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40</a:t>
            </a:fld>
            <a:endParaRPr lang="en-US"/>
          </a:p>
        </p:txBody>
      </p:sp>
    </p:spTree>
    <p:extLst>
      <p:ext uri="{BB962C8B-B14F-4D97-AF65-F5344CB8AC3E}">
        <p14:creationId xmlns:p14="http://schemas.microsoft.com/office/powerpoint/2010/main" val="1928725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41</a:t>
            </a:fld>
            <a:endParaRPr lang="en-US"/>
          </a:p>
        </p:txBody>
      </p:sp>
    </p:spTree>
    <p:extLst>
      <p:ext uri="{BB962C8B-B14F-4D97-AF65-F5344CB8AC3E}">
        <p14:creationId xmlns:p14="http://schemas.microsoft.com/office/powerpoint/2010/main" val="27389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42</a:t>
            </a:fld>
            <a:endParaRPr lang="en-US"/>
          </a:p>
        </p:txBody>
      </p:sp>
    </p:spTree>
    <p:extLst>
      <p:ext uri="{BB962C8B-B14F-4D97-AF65-F5344CB8AC3E}">
        <p14:creationId xmlns:p14="http://schemas.microsoft.com/office/powerpoint/2010/main" val="475011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43</a:t>
            </a:fld>
            <a:endParaRPr lang="en-US"/>
          </a:p>
        </p:txBody>
      </p:sp>
    </p:spTree>
    <p:extLst>
      <p:ext uri="{BB962C8B-B14F-4D97-AF65-F5344CB8AC3E}">
        <p14:creationId xmlns:p14="http://schemas.microsoft.com/office/powerpoint/2010/main" val="1926166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3</a:t>
            </a:fld>
            <a:endParaRPr lang="en-US"/>
          </a:p>
        </p:txBody>
      </p:sp>
    </p:spTree>
    <p:extLst>
      <p:ext uri="{BB962C8B-B14F-4D97-AF65-F5344CB8AC3E}">
        <p14:creationId xmlns:p14="http://schemas.microsoft.com/office/powerpoint/2010/main" val="7567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4</a:t>
            </a:fld>
            <a:endParaRPr lang="en-US"/>
          </a:p>
        </p:txBody>
      </p:sp>
    </p:spTree>
    <p:extLst>
      <p:ext uri="{BB962C8B-B14F-4D97-AF65-F5344CB8AC3E}">
        <p14:creationId xmlns:p14="http://schemas.microsoft.com/office/powerpoint/2010/main" val="15574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6</a:t>
            </a:fld>
            <a:endParaRPr lang="en-US"/>
          </a:p>
        </p:txBody>
      </p:sp>
    </p:spTree>
    <p:extLst>
      <p:ext uri="{BB962C8B-B14F-4D97-AF65-F5344CB8AC3E}">
        <p14:creationId xmlns:p14="http://schemas.microsoft.com/office/powerpoint/2010/main" val="290431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7</a:t>
            </a:fld>
            <a:endParaRPr lang="en-US"/>
          </a:p>
        </p:txBody>
      </p:sp>
    </p:spTree>
    <p:extLst>
      <p:ext uri="{BB962C8B-B14F-4D97-AF65-F5344CB8AC3E}">
        <p14:creationId xmlns:p14="http://schemas.microsoft.com/office/powerpoint/2010/main" val="96129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8</a:t>
            </a:fld>
            <a:endParaRPr lang="en-US"/>
          </a:p>
        </p:txBody>
      </p:sp>
    </p:spTree>
    <p:extLst>
      <p:ext uri="{BB962C8B-B14F-4D97-AF65-F5344CB8AC3E}">
        <p14:creationId xmlns:p14="http://schemas.microsoft.com/office/powerpoint/2010/main" val="352240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9</a:t>
            </a:fld>
            <a:endParaRPr lang="en-US"/>
          </a:p>
        </p:txBody>
      </p:sp>
    </p:spTree>
    <p:extLst>
      <p:ext uri="{BB962C8B-B14F-4D97-AF65-F5344CB8AC3E}">
        <p14:creationId xmlns:p14="http://schemas.microsoft.com/office/powerpoint/2010/main" val="2466672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1897F-4804-4676-BA4D-5A96AE93EEFA}" type="slidenum">
              <a:rPr lang="en-US" smtClean="0"/>
              <a:t>11</a:t>
            </a:fld>
            <a:endParaRPr lang="en-US"/>
          </a:p>
        </p:txBody>
      </p:sp>
    </p:spTree>
    <p:extLst>
      <p:ext uri="{BB962C8B-B14F-4D97-AF65-F5344CB8AC3E}">
        <p14:creationId xmlns:p14="http://schemas.microsoft.com/office/powerpoint/2010/main" val="237272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77" y="2130426"/>
            <a:ext cx="5984823" cy="1470025"/>
          </a:xfrm>
        </p:spPr>
        <p:txBody>
          <a:bodyPr>
            <a:normAutofit/>
          </a:bodyPr>
          <a:lstStyle>
            <a:lvl1pPr algn="r">
              <a:defRPr sz="3600" b="1">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4165601" y="3886200"/>
            <a:ext cx="7111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2482C2-55A7-4B9E-A75A-F72C6166DF17}" type="datetime1">
              <a:rPr lang="en-US" smtClean="0"/>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03366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900649"/>
            <a:ext cx="10972800" cy="1143000"/>
          </a:xfrm>
        </p:spPr>
        <p:txBody>
          <a:bodyPr>
            <a:normAutofit/>
          </a:bodyPr>
          <a:lstStyle>
            <a:lvl1pPr>
              <a:defRPr sz="4000" b="1"/>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5316BB-73E1-49C4-B23B-1B3F383257AA}" type="datetime1">
              <a:rPr lang="en-US" smtClean="0"/>
              <a:t>5/11/2015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74423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66969"/>
            <a:ext cx="4011084" cy="736881"/>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4766733" y="1073721"/>
            <a:ext cx="6815667"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1" y="1803850"/>
            <a:ext cx="4011084"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CF7E1CF2-3256-415D-97EC-F3A227DB1B3B}" type="datetime1">
              <a:rPr lang="en-US" smtClean="0"/>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13364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96430"/>
            <a:ext cx="3431563" cy="566738"/>
          </a:xfrm>
        </p:spPr>
        <p:txBody>
          <a:bodyPr anchor="b">
            <a:noAutofit/>
          </a:bodyPr>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4267200" y="1196431"/>
            <a:ext cx="73152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09600" y="1768044"/>
            <a:ext cx="3431563"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86276-B517-4D1E-9AE2-6CE5C34F1C7E}" type="datetime1">
              <a:rPr lang="en-US" smtClean="0"/>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917781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77" y="2130426"/>
            <a:ext cx="5984823" cy="1470025"/>
          </a:xfrm>
        </p:spPr>
        <p:txBody>
          <a:bodyPr>
            <a:normAutofit/>
          </a:bodyPr>
          <a:lstStyle>
            <a:lvl1pPr algn="r">
              <a:defRPr sz="3600" b="1">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4165601" y="3886200"/>
            <a:ext cx="7111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EC9A13F-0A65-45C6-B88C-46FAF03D0091}" type="datetime1">
              <a:rPr lang="en-US" smtClean="0">
                <a:solidFill>
                  <a:prstClr val="black">
                    <a:tint val="75000"/>
                  </a:prstClr>
                </a:solidFill>
              </a:rPr>
              <a:t>5/11/2015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2843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49177"/>
            <a:ext cx="10972800" cy="803756"/>
          </a:xfrm>
        </p:spPr>
        <p:txBody>
          <a:bodyPr>
            <a:normAutofit/>
          </a:bodyPr>
          <a:lstStyle>
            <a:lvl1pPr algn="ctr">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609600" y="2049271"/>
            <a:ext cx="10972800" cy="40768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4E6996-FDAF-40B4-BDE9-34E345D6262E}" type="datetime1">
              <a:rPr lang="en-US" smtClean="0">
                <a:solidFill>
                  <a:prstClr val="black">
                    <a:tint val="75000"/>
                  </a:prstClr>
                </a:solidFill>
              </a:rPr>
              <a:t>5/11/2015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pic>
        <p:nvPicPr>
          <p:cNvPr id="7" name="Picture 6"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135" y="234147"/>
            <a:ext cx="3258487" cy="412601"/>
          </a:xfrm>
          <a:prstGeom prst="rect">
            <a:avLst/>
          </a:prstGeom>
        </p:spPr>
      </p:pic>
    </p:spTree>
    <p:extLst>
      <p:ext uri="{BB962C8B-B14F-4D97-AF65-F5344CB8AC3E}">
        <p14:creationId xmlns:p14="http://schemas.microsoft.com/office/powerpoint/2010/main" val="188556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975644"/>
            <a:ext cx="53848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975644"/>
            <a:ext cx="53848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09212B8-6C9A-49B5-B5D9-A0EED85BFA8B}" type="datetime1">
              <a:rPr lang="en-US" smtClean="0">
                <a:solidFill>
                  <a:prstClr val="black">
                    <a:tint val="75000"/>
                  </a:prstClr>
                </a:solidFill>
              </a:rPr>
              <a:t>5/11/2015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
        <p:nvSpPr>
          <p:cNvPr id="8" name="Title 1"/>
          <p:cNvSpPr>
            <a:spLocks noGrp="1"/>
          </p:cNvSpPr>
          <p:nvPr>
            <p:ph type="title"/>
          </p:nvPr>
        </p:nvSpPr>
        <p:spPr>
          <a:xfrm>
            <a:off x="609600" y="1049177"/>
            <a:ext cx="10972800" cy="803756"/>
          </a:xfrm>
        </p:spPr>
        <p:txBody>
          <a:bodyPr>
            <a:normAutofit/>
          </a:bodyPr>
          <a:lstStyle>
            <a:lvl1pPr algn="ctr">
              <a:defRPr sz="3200" b="1"/>
            </a:lvl1pPr>
          </a:lstStyle>
          <a:p>
            <a:r>
              <a:rPr lang="en-US" dirty="0" smtClean="0"/>
              <a:t>Click to edit Master title style</a:t>
            </a:r>
            <a:endParaRPr lang="en-US" dirty="0"/>
          </a:p>
        </p:txBody>
      </p:sp>
    </p:spTree>
    <p:extLst>
      <p:ext uri="{BB962C8B-B14F-4D97-AF65-F5344CB8AC3E}">
        <p14:creationId xmlns:p14="http://schemas.microsoft.com/office/powerpoint/2010/main" val="814576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900649"/>
            <a:ext cx="10972800" cy="1143000"/>
          </a:xfrm>
        </p:spPr>
        <p:txBody>
          <a:bodyPr>
            <a:normAutofit/>
          </a:bodyPr>
          <a:lstStyle>
            <a:lvl1pPr>
              <a:defRPr sz="4000" b="1"/>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0BF7A-0882-48F5-9C80-5248D2584A3B}" type="datetime1">
              <a:rPr lang="en-US" smtClean="0">
                <a:solidFill>
                  <a:prstClr val="black">
                    <a:tint val="75000"/>
                  </a:prstClr>
                </a:solidFill>
              </a:rPr>
              <a:t>5/11/2015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6728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66969"/>
            <a:ext cx="4011084" cy="736881"/>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4766733" y="1073721"/>
            <a:ext cx="6815667"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1" y="1803850"/>
            <a:ext cx="4011084"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B50E6AD-F48C-4D25-BFDA-51BDBF5F080B}" type="datetime1">
              <a:rPr lang="en-US" smtClean="0">
                <a:solidFill>
                  <a:prstClr val="black">
                    <a:tint val="75000"/>
                  </a:prstClr>
                </a:solidFill>
              </a:rPr>
              <a:t>5/11/2015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325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96430"/>
            <a:ext cx="3431563" cy="566738"/>
          </a:xfrm>
        </p:spPr>
        <p:txBody>
          <a:bodyPr anchor="b">
            <a:noAutofit/>
          </a:bodyPr>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4267200" y="1196431"/>
            <a:ext cx="73152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09600" y="1768044"/>
            <a:ext cx="3431563"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DCDF5-41CA-441F-BAB0-0B4674B525B5}" type="datetime1">
              <a:rPr lang="en-US" smtClean="0">
                <a:solidFill>
                  <a:prstClr val="black">
                    <a:tint val="75000"/>
                  </a:prstClr>
                </a:solidFill>
              </a:rPr>
              <a:t>5/11/2015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7796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49177"/>
            <a:ext cx="10972800" cy="803756"/>
          </a:xfrm>
        </p:spPr>
        <p:txBody>
          <a:bodyPr>
            <a:normAutofit/>
          </a:bodyPr>
          <a:lstStyle>
            <a:lvl1pPr algn="ct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609600" y="2049271"/>
            <a:ext cx="10972800" cy="40768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960684-583D-45C3-A8FB-AC573EC18A56}" type="datetime1">
              <a:rPr lang="en-US" smtClean="0"/>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pic>
        <p:nvPicPr>
          <p:cNvPr id="7" name="Picture 6"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135" y="234147"/>
            <a:ext cx="3258487" cy="412601"/>
          </a:xfrm>
          <a:prstGeom prst="rect">
            <a:avLst/>
          </a:prstGeom>
        </p:spPr>
      </p:pic>
    </p:spTree>
    <p:extLst>
      <p:ext uri="{BB962C8B-B14F-4D97-AF65-F5344CB8AC3E}">
        <p14:creationId xmlns:p14="http://schemas.microsoft.com/office/powerpoint/2010/main" val="2939664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975644"/>
            <a:ext cx="53848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975644"/>
            <a:ext cx="53848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CF406E-495A-49B6-8959-C3FBE1E5A680}" type="datetime1">
              <a:rPr lang="en-US" smtClean="0"/>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
        <p:nvSpPr>
          <p:cNvPr id="8" name="Title 1"/>
          <p:cNvSpPr>
            <a:spLocks noGrp="1"/>
          </p:cNvSpPr>
          <p:nvPr>
            <p:ph type="title"/>
          </p:nvPr>
        </p:nvSpPr>
        <p:spPr>
          <a:xfrm>
            <a:off x="609600" y="1049177"/>
            <a:ext cx="10972800" cy="803756"/>
          </a:xfrm>
        </p:spPr>
        <p:txBody>
          <a:bodyPr>
            <a:normAutofit/>
          </a:bodyPr>
          <a:lstStyle>
            <a:lvl1pPr algn="ctr">
              <a:defRPr sz="3200" b="1"/>
            </a:lvl1pPr>
          </a:lstStyle>
          <a:p>
            <a:r>
              <a:rPr lang="en-US" smtClean="0"/>
              <a:t>Click to edit Master title style</a:t>
            </a:r>
            <a:endParaRPr lang="en-US" dirty="0"/>
          </a:p>
        </p:txBody>
      </p:sp>
    </p:spTree>
    <p:extLst>
      <p:ext uri="{BB962C8B-B14F-4D97-AF65-F5344CB8AC3E}">
        <p14:creationId xmlns:p14="http://schemas.microsoft.com/office/powerpoint/2010/main" val="648699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900649"/>
            <a:ext cx="10972800" cy="1143000"/>
          </a:xfrm>
        </p:spPr>
        <p:txBody>
          <a:bodyPr>
            <a:normAutofit/>
          </a:bodyPr>
          <a:lstStyle>
            <a:lvl1pPr>
              <a:defRPr sz="4000" b="1"/>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A7295A-E856-411D-861D-D575CC321C9D}" type="datetime1">
              <a:rPr lang="en-US" smtClean="0"/>
              <a:t>5/11/2015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85396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66969"/>
            <a:ext cx="4011084" cy="736881"/>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1073721"/>
            <a:ext cx="6815667"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803850"/>
            <a:ext cx="4011084"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365EFB-C61E-4197-9E22-CC90002CD4FB}" type="datetime1">
              <a:rPr lang="en-US" smtClean="0"/>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412764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96430"/>
            <a:ext cx="3431563" cy="566738"/>
          </a:xfrm>
        </p:spPr>
        <p:txBody>
          <a:bodyPr anchor="b">
            <a:noAutofit/>
          </a:bodyPr>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4267200" y="1196431"/>
            <a:ext cx="73152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1768044"/>
            <a:ext cx="3431563"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5D382B-6AAB-45FD-AFAF-18E183EE5EAA}" type="datetime1">
              <a:rPr lang="en-US" smtClean="0"/>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15963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77" y="2130426"/>
            <a:ext cx="5984823" cy="1470025"/>
          </a:xfrm>
        </p:spPr>
        <p:txBody>
          <a:bodyPr>
            <a:normAutofit/>
          </a:bodyPr>
          <a:lstStyle>
            <a:lvl1pPr algn="r">
              <a:defRPr sz="3600" b="1">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4165601" y="3886200"/>
            <a:ext cx="7111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D9CDEEF-42CF-41D0-B87F-A10C81BF41EB}" type="datetime1">
              <a:rPr lang="en-US" smtClean="0"/>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3230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49177"/>
            <a:ext cx="10972800" cy="803756"/>
          </a:xfrm>
        </p:spPr>
        <p:txBody>
          <a:bodyPr>
            <a:normAutofit/>
          </a:bodyPr>
          <a:lstStyle>
            <a:lvl1pPr algn="ctr">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609600" y="2049271"/>
            <a:ext cx="10972800" cy="40768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3B8F08-0750-45CC-8BEE-E4711CBF89BA}" type="datetime1">
              <a:rPr lang="en-US" smtClean="0"/>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pic>
        <p:nvPicPr>
          <p:cNvPr id="7" name="Picture 6"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135" y="234147"/>
            <a:ext cx="3258487" cy="412601"/>
          </a:xfrm>
          <a:prstGeom prst="rect">
            <a:avLst/>
          </a:prstGeom>
        </p:spPr>
      </p:pic>
    </p:spTree>
    <p:extLst>
      <p:ext uri="{BB962C8B-B14F-4D97-AF65-F5344CB8AC3E}">
        <p14:creationId xmlns:p14="http://schemas.microsoft.com/office/powerpoint/2010/main" val="1044694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975644"/>
            <a:ext cx="53848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975644"/>
            <a:ext cx="53848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20A9283-B542-4D71-9F24-8D006EDF0088}" type="datetime1">
              <a:rPr lang="en-US" smtClean="0"/>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
        <p:nvSpPr>
          <p:cNvPr id="8" name="Title 1"/>
          <p:cNvSpPr>
            <a:spLocks noGrp="1"/>
          </p:cNvSpPr>
          <p:nvPr>
            <p:ph type="title"/>
          </p:nvPr>
        </p:nvSpPr>
        <p:spPr>
          <a:xfrm>
            <a:off x="609600" y="1049177"/>
            <a:ext cx="10972800" cy="803756"/>
          </a:xfrm>
        </p:spPr>
        <p:txBody>
          <a:bodyPr>
            <a:normAutofit/>
          </a:bodyPr>
          <a:lstStyle>
            <a:lvl1pPr algn="ctr">
              <a:defRPr sz="3200" b="1"/>
            </a:lvl1pPr>
          </a:lstStyle>
          <a:p>
            <a:r>
              <a:rPr lang="en-US" dirty="0" smtClean="0"/>
              <a:t>Click to edit Master title style</a:t>
            </a:r>
            <a:endParaRPr lang="en-US" dirty="0"/>
          </a:p>
        </p:txBody>
      </p:sp>
    </p:spTree>
    <p:extLst>
      <p:ext uri="{BB962C8B-B14F-4D97-AF65-F5344CB8AC3E}">
        <p14:creationId xmlns:p14="http://schemas.microsoft.com/office/powerpoint/2010/main" val="65954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A1DEEF-3AD3-4C38-86A1-E11B30EB3F67}" type="datetime1">
              <a:rPr lang="en-US" smtClean="0"/>
              <a:t>5/11/2015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1466065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A3F71-C417-4CF4-815E-50B980F48B55}" type="datetime1">
              <a:rPr lang="en-US" smtClean="0"/>
              <a:t>5/11/2015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6221502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90EA5B8A-E271-4DF2-A886-C48DD01F2D79}" type="datetime1">
              <a:rPr lang="en-US" smtClean="0">
                <a:solidFill>
                  <a:prstClr val="black">
                    <a:tint val="75000"/>
                  </a:prstClr>
                </a:solidFill>
              </a:rPr>
              <a:t>5/11/2015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94265A6-8BBF-864B-863C-9248948DDB5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6933212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jk7FfYI40gU" TargetMode="External"/><Relationship Id="rId4" Type="http://schemas.openxmlformats.org/officeDocument/2006/relationships/hyperlink" Target="https://youtu.be/jk7FfYI40g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N5P-BDNK3sE?t=3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77" y="2295681"/>
            <a:ext cx="5984823" cy="1470025"/>
          </a:xfrm>
        </p:spPr>
        <p:txBody>
          <a:bodyPr>
            <a:normAutofit fontScale="90000"/>
          </a:bodyPr>
          <a:lstStyle/>
          <a:p>
            <a:r>
              <a:rPr lang="en-US" dirty="0"/>
              <a:t>Autonomous UAV</a:t>
            </a:r>
            <a:br>
              <a:rPr lang="en-US" dirty="0"/>
            </a:br>
            <a:r>
              <a:rPr lang="en-US" dirty="0">
                <a:solidFill>
                  <a:srgbClr val="FFFFFF"/>
                </a:solidFill>
                <a:latin typeface="Arial"/>
                <a:cs typeface="Arial"/>
              </a:rPr>
              <a:t>Final Presentation</a:t>
            </a:r>
            <a:r>
              <a:rPr lang="en-US" dirty="0"/>
              <a:t/>
            </a:r>
            <a:br>
              <a:rPr lang="en-US" dirty="0"/>
            </a:br>
            <a:r>
              <a:rPr lang="en-US" sz="2800" dirty="0">
                <a:solidFill>
                  <a:srgbClr val="FFFFFF"/>
                </a:solidFill>
                <a:latin typeface="Arial"/>
                <a:cs typeface="Arial"/>
              </a:rPr>
              <a:t>5/11/2015</a:t>
            </a:r>
            <a:endParaRPr lang="en-US" dirty="0"/>
          </a:p>
        </p:txBody>
      </p:sp>
      <p:sp>
        <p:nvSpPr>
          <p:cNvPr id="3" name="Subtitle 2"/>
          <p:cNvSpPr>
            <a:spLocks noGrp="1"/>
          </p:cNvSpPr>
          <p:nvPr>
            <p:ph type="subTitle" idx="1"/>
          </p:nvPr>
        </p:nvSpPr>
        <p:spPr>
          <a:xfrm>
            <a:off x="517794" y="4470400"/>
            <a:ext cx="10759806" cy="1320801"/>
          </a:xfrm>
        </p:spPr>
        <p:txBody>
          <a:bodyPr numCol="3">
            <a:normAutofit lnSpcReduction="10000"/>
          </a:bodyPr>
          <a:lstStyle/>
          <a:p>
            <a:pPr algn="l"/>
            <a:r>
              <a:rPr lang="en-US" sz="1800" dirty="0" smtClean="0"/>
              <a:t>Dayton Savage</a:t>
            </a:r>
          </a:p>
          <a:p>
            <a:pPr algn="l"/>
            <a:r>
              <a:rPr lang="en-US" sz="1800" dirty="0" smtClean="0"/>
              <a:t>Bradford </a:t>
            </a:r>
            <a:r>
              <a:rPr lang="en-US" sz="1800" dirty="0" err="1" smtClean="0"/>
              <a:t>Stricklin</a:t>
            </a:r>
            <a:endParaRPr lang="en-US" sz="1800" dirty="0" smtClean="0"/>
          </a:p>
          <a:p>
            <a:pPr algn="l"/>
            <a:r>
              <a:rPr lang="en-US" sz="1800" dirty="0" smtClean="0"/>
              <a:t>Michael </a:t>
            </a:r>
            <a:r>
              <a:rPr lang="en-US" sz="1800" dirty="0" err="1" smtClean="0"/>
              <a:t>Kowpak</a:t>
            </a:r>
            <a:endParaRPr lang="en-US" sz="1800" dirty="0" smtClean="0"/>
          </a:p>
          <a:p>
            <a:pPr algn="l"/>
            <a:r>
              <a:rPr lang="en-US" sz="1800" dirty="0"/>
              <a:t>Nathan </a:t>
            </a:r>
            <a:r>
              <a:rPr lang="en-US" sz="1800" dirty="0" err="1"/>
              <a:t>Kocmoud</a:t>
            </a:r>
            <a:endParaRPr lang="en-US" sz="1800" dirty="0"/>
          </a:p>
          <a:p>
            <a:pPr algn="l"/>
            <a:r>
              <a:rPr lang="en-US" sz="1800" dirty="0" err="1" smtClean="0"/>
              <a:t>Adway</a:t>
            </a:r>
            <a:r>
              <a:rPr lang="en-US" sz="1800" dirty="0" smtClean="0"/>
              <a:t> </a:t>
            </a:r>
            <a:r>
              <a:rPr lang="en-US" sz="1800" dirty="0" err="1" smtClean="0"/>
              <a:t>Dogra</a:t>
            </a:r>
            <a:endParaRPr lang="en-US" sz="1800" dirty="0" smtClean="0"/>
          </a:p>
          <a:p>
            <a:pPr algn="l"/>
            <a:r>
              <a:rPr lang="en-US" sz="1800" dirty="0"/>
              <a:t>Dennis Moore</a:t>
            </a:r>
            <a:endParaRPr lang="en-US" sz="1800" dirty="0" smtClean="0"/>
          </a:p>
          <a:p>
            <a:pPr algn="l"/>
            <a:r>
              <a:rPr lang="en-US" sz="1800" dirty="0" smtClean="0"/>
              <a:t>Allison </a:t>
            </a:r>
            <a:r>
              <a:rPr lang="en-US" sz="1800" dirty="0" err="1" smtClean="0"/>
              <a:t>Badgett</a:t>
            </a:r>
            <a:r>
              <a:rPr lang="en-US" sz="1800" dirty="0" smtClean="0"/>
              <a:t>	</a:t>
            </a:r>
          </a:p>
          <a:p>
            <a:pPr algn="l"/>
            <a:r>
              <a:rPr lang="en-US" sz="1800" dirty="0" err="1" smtClean="0"/>
              <a:t>Jui</a:t>
            </a:r>
            <a:r>
              <a:rPr lang="en-US" sz="1800" dirty="0" smtClean="0"/>
              <a:t> Yen Chua</a:t>
            </a:r>
          </a:p>
          <a:p>
            <a:pPr algn="l"/>
            <a:r>
              <a:rPr lang="en-US" sz="1800" dirty="0" err="1" smtClean="0"/>
              <a:t>Fuhua</a:t>
            </a:r>
            <a:r>
              <a:rPr lang="en-US" sz="1800" dirty="0" smtClean="0"/>
              <a:t> Song</a:t>
            </a:r>
          </a:p>
          <a:p>
            <a:pPr algn="l"/>
            <a:r>
              <a:rPr lang="en-US" sz="1800" dirty="0" smtClean="0"/>
              <a:t>Spencer Davis</a:t>
            </a:r>
            <a:endParaRPr lang="en-US" sz="1800" dirty="0"/>
          </a:p>
        </p:txBody>
      </p:sp>
      <p:pic>
        <p:nvPicPr>
          <p:cNvPr id="4" name="Picture 3" descr="DLCOE_logo_HWH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52414" y="1072661"/>
            <a:ext cx="3114199" cy="525774"/>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3523" t="25826" r="1593" b="28168"/>
          <a:stretch/>
        </p:blipFill>
        <p:spPr>
          <a:xfrm>
            <a:off x="1153298" y="962960"/>
            <a:ext cx="4860324" cy="3155093"/>
          </a:xfrm>
          <a:prstGeom prst="rect">
            <a:avLst/>
          </a:prstGeom>
        </p:spPr>
      </p:pic>
    </p:spTree>
    <p:extLst>
      <p:ext uri="{BB962C8B-B14F-4D97-AF65-F5344CB8AC3E}">
        <p14:creationId xmlns:p14="http://schemas.microsoft.com/office/powerpoint/2010/main" val="41570825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980740" y="882959"/>
            <a:ext cx="8229627" cy="1145009"/>
          </a:xfrm>
          <a:prstGeom prst="rect">
            <a:avLst/>
          </a:prstGeom>
          <a:noFill/>
          <a:ln>
            <a:noFill/>
          </a:ln>
        </p:spPr>
        <p:txBody>
          <a:bodyPr lIns="0" tIns="0" rIns="0" bIns="0" anchor="ctr"/>
          <a:lstStyle/>
          <a:p>
            <a:pPr algn="ctr"/>
            <a:r>
              <a:rPr lang="en-US" sz="3200" b="1" dirty="0">
                <a:latin typeface="+mj-lt"/>
              </a:rPr>
              <a:t>Autonomous Flight Alt </a:t>
            </a:r>
            <a:r>
              <a:rPr lang="en-US" sz="3200" b="1">
                <a:latin typeface="+mj-lt"/>
              </a:rPr>
              <a:t>Hold </a:t>
            </a:r>
            <a:r>
              <a:rPr lang="en-US" sz="3200" b="1" dirty="0">
                <a:latin typeface="+mj-lt"/>
              </a:rPr>
              <a:t>(</a:t>
            </a:r>
            <a:r>
              <a:rPr lang="en-US" sz="3200" b="1">
                <a:latin typeface="+mj-lt"/>
              </a:rPr>
              <a:t>Adway)</a:t>
            </a:r>
            <a:endParaRPr sz="3200" b="1" dirty="0">
              <a:latin typeface="+mj-lt"/>
            </a:endParaRPr>
          </a:p>
        </p:txBody>
      </p:sp>
      <p:sp>
        <p:nvSpPr>
          <p:cNvPr id="45" name="TextShape 2"/>
          <p:cNvSpPr txBox="1"/>
          <p:nvPr/>
        </p:nvSpPr>
        <p:spPr>
          <a:xfrm>
            <a:off x="899129" y="1824038"/>
            <a:ext cx="10891234" cy="4403725"/>
          </a:xfrm>
          <a:prstGeom prst="rect">
            <a:avLst/>
          </a:prstGeom>
          <a:noFill/>
          <a:ln>
            <a:noFill/>
          </a:ln>
        </p:spPr>
        <p:txBody>
          <a:bodyPr lIns="0" tIns="0" rIns="0" bIns="0" anchor="t"/>
          <a:lstStyle/>
          <a:p>
            <a:pPr>
              <a:buSzPct val="45000"/>
            </a:pPr>
            <a:r>
              <a:rPr lang="en-US" sz="3200" u="sng" smtClean="0">
                <a:cs typeface="Arial"/>
              </a:rPr>
              <a:t>Barometer</a:t>
            </a:r>
            <a:r>
              <a:rPr lang="en-US" sz="3200" u="sng" smtClean="0"/>
              <a:t>:</a:t>
            </a:r>
            <a:endParaRPr sz="1633" dirty="0"/>
          </a:p>
          <a:p>
            <a:pPr marL="342900" indent="-342900">
              <a:buSzPct val="45000"/>
              <a:buFont typeface="Wingdings" panose="05000000000000000000" pitchFamily="2" charset="2"/>
              <a:buChar char="§"/>
            </a:pPr>
            <a:r>
              <a:rPr lang="en-US" sz="3200" dirty="0"/>
              <a:t>Widely used for outdoor altitude hold (alt&gt;20ft)</a:t>
            </a:r>
            <a:endParaRPr sz="1633" dirty="0"/>
          </a:p>
          <a:p>
            <a:pPr marL="342900" indent="-342900">
              <a:buSzPct val="45000"/>
              <a:buFont typeface="Wingdings" panose="05000000000000000000" pitchFamily="2" charset="2"/>
              <a:buChar char="§"/>
            </a:pPr>
            <a:r>
              <a:rPr lang="en-US" sz="3200" dirty="0"/>
              <a:t>Resolution of 10cm </a:t>
            </a:r>
            <a:endParaRPr sz="1633" dirty="0"/>
          </a:p>
          <a:p>
            <a:pPr marL="457200" indent="-457200">
              <a:buSzPct val="45000"/>
              <a:buFont typeface="Arial" panose="020B0604020202020204" pitchFamily="34" charset="0"/>
              <a:buChar char="•"/>
            </a:pPr>
            <a:r>
              <a:rPr lang="en-US" sz="3200" dirty="0"/>
              <a:t>HVAC </a:t>
            </a:r>
            <a:r>
              <a:rPr lang="en-US" sz="3200"/>
              <a:t>vents </a:t>
            </a:r>
            <a:r>
              <a:rPr lang="en-US" sz="3200" smtClean="0"/>
              <a:t>make </a:t>
            </a:r>
            <a:r>
              <a:rPr lang="en-US" sz="3200" dirty="0"/>
              <a:t>altitude hold unstable.</a:t>
            </a:r>
            <a:endParaRPr lang="en-US" sz="3200" dirty="0">
              <a:cs typeface="Arial"/>
            </a:endParaRPr>
          </a:p>
          <a:p>
            <a:pPr>
              <a:buSzPct val="45000"/>
            </a:pPr>
            <a:endParaRPr sz="1633" dirty="0"/>
          </a:p>
          <a:p>
            <a:pPr>
              <a:buSzPct val="45000"/>
            </a:pPr>
            <a:r>
              <a:rPr lang="en-US" sz="3200" u="sng" smtClean="0">
                <a:cs typeface="Arial"/>
              </a:rPr>
              <a:t>Ultrasonic </a:t>
            </a:r>
            <a:r>
              <a:rPr lang="en-US" sz="3200" u="sng" dirty="0"/>
              <a:t>sensor (</a:t>
            </a:r>
            <a:r>
              <a:rPr lang="en-US" sz="3200" u="sng" dirty="0" err="1"/>
              <a:t>Maxbotix</a:t>
            </a:r>
            <a:r>
              <a:rPr lang="en-US" sz="3200" u="sng" dirty="0"/>
              <a:t>)</a:t>
            </a:r>
            <a:endParaRPr sz="1633" dirty="0"/>
          </a:p>
          <a:p>
            <a:pPr marL="342900" indent="-342900">
              <a:buSzPct val="45000"/>
              <a:buFont typeface="Wingdings" panose="05000000000000000000" pitchFamily="2" charset="2"/>
              <a:buChar char="§"/>
            </a:pPr>
            <a:r>
              <a:rPr lang="en-US" sz="3200" dirty="0"/>
              <a:t>Higher resolution (1cm) and is unaffected by pressure. </a:t>
            </a:r>
            <a:endParaRPr lang="en-US" sz="2177" dirty="0"/>
          </a:p>
          <a:p>
            <a:pPr marL="342900" indent="-342900">
              <a:buSzPct val="45000"/>
              <a:buFont typeface="Wingdings" panose="05000000000000000000" pitchFamily="2" charset="2"/>
              <a:buChar char="§"/>
            </a:pPr>
            <a:r>
              <a:rPr lang="en-US" sz="3200" dirty="0"/>
              <a:t>Sudden terrain changes should be accounted for. </a:t>
            </a:r>
            <a:endParaRPr sz="1633" dirty="0"/>
          </a:p>
          <a:p>
            <a:pPr marL="342900" indent="-342900">
              <a:buSzPct val="45000"/>
              <a:buFont typeface="Wingdings" panose="05000000000000000000" pitchFamily="2" charset="2"/>
              <a:buChar char="§"/>
            </a:pPr>
            <a:r>
              <a:rPr lang="en-US" sz="3200" smtClean="0"/>
              <a:t>Analog </a:t>
            </a:r>
            <a:r>
              <a:rPr lang="en-US" sz="3200"/>
              <a:t>more </a:t>
            </a:r>
            <a:r>
              <a:rPr lang="en-US" sz="3200" dirty="0"/>
              <a:t>vulnerable to noise due to </a:t>
            </a:r>
            <a:r>
              <a:rPr lang="en-US" sz="3200"/>
              <a:t>the motors.</a:t>
            </a:r>
            <a:endParaRPr lang="en-US" sz="2177" dirty="0"/>
          </a:p>
          <a:p>
            <a:pPr marL="342900" indent="-342900">
              <a:buSzPct val="45000"/>
              <a:buFont typeface="Wingdings" panose="05000000000000000000" pitchFamily="2" charset="2"/>
              <a:buChar char="§"/>
            </a:pPr>
            <a:r>
              <a:rPr lang="en-US" sz="3200">
                <a:cs typeface="Arial"/>
              </a:rPr>
              <a:t>Implemented and tested on the UAV using AC 3.2  </a:t>
            </a:r>
            <a:endParaRPr sz="1633" dirty="0"/>
          </a:p>
          <a:p>
            <a:pPr>
              <a:buSzPct val="45000"/>
              <a:buFont typeface="StarSymbol"/>
              <a:buChar char=""/>
            </a:pPr>
            <a:endParaRPr sz="1633" dirty="0"/>
          </a:p>
        </p:txBody>
      </p:sp>
      <p:sp>
        <p:nvSpPr>
          <p:cNvPr id="2" name="Slide Number Placeholder 1"/>
          <p:cNvSpPr>
            <a:spLocks noGrp="1"/>
          </p:cNvSpPr>
          <p:nvPr>
            <p:ph type="sldNum" sz="quarter" idx="12"/>
          </p:nvPr>
        </p:nvSpPr>
        <p:spPr/>
        <p:txBody>
          <a:bodyPr/>
          <a:lstStyle/>
          <a:p>
            <a:fld id="{8C71CAF9-4461-454A-B702-D536C3775752}" type="slidenum">
              <a:rPr lang="en-US" smtClean="0"/>
              <a:t>10</a:t>
            </a:fld>
            <a:endParaRPr lang="en-US"/>
          </a:p>
        </p:txBody>
      </p:sp>
    </p:spTree>
    <p:extLst>
      <p:ext uri="{BB962C8B-B14F-4D97-AF65-F5344CB8AC3E}">
        <p14:creationId xmlns:p14="http://schemas.microsoft.com/office/powerpoint/2010/main" val="25387994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Sonar </a:t>
            </a:r>
            <a:r>
              <a:rPr lang="en-US">
                <a:cs typeface="Arial"/>
              </a:rPr>
              <a:t>Altitude ( Spencer )</a:t>
            </a:r>
            <a:endParaRPr lang="en-US" dirty="0"/>
          </a:p>
        </p:txBody>
      </p:sp>
      <p:sp>
        <p:nvSpPr>
          <p:cNvPr id="3" name="Content Placeholder 2"/>
          <p:cNvSpPr>
            <a:spLocks noGrp="1"/>
          </p:cNvSpPr>
          <p:nvPr>
            <p:ph idx="1"/>
          </p:nvPr>
        </p:nvSpPr>
        <p:spPr/>
        <p:txBody>
          <a:bodyPr>
            <a:normAutofit/>
          </a:bodyPr>
          <a:lstStyle/>
          <a:p>
            <a:r>
              <a:rPr lang="en-US" dirty="0" err="1"/>
              <a:t>Maxbotix</a:t>
            </a:r>
            <a:r>
              <a:rPr lang="en-US" dirty="0"/>
              <a:t> MB1242 </a:t>
            </a:r>
            <a:r>
              <a:rPr lang="en-US" dirty="0" smtClean="0"/>
              <a:t>Module</a:t>
            </a:r>
          </a:p>
          <a:p>
            <a:r>
              <a:rPr lang="en-US" dirty="0" smtClean="0">
                <a:cs typeface="Arial"/>
              </a:rPr>
              <a:t>Connected to APM Aux pin 0</a:t>
            </a:r>
          </a:p>
          <a:p>
            <a:r>
              <a:rPr lang="en-US" dirty="0" smtClean="0">
                <a:cs typeface="Arial"/>
              </a:rPr>
              <a:t>Mission Planner reads sensor data</a:t>
            </a:r>
          </a:p>
          <a:p>
            <a:r>
              <a:rPr lang="en-US" dirty="0" smtClean="0">
                <a:cs typeface="Arial"/>
              </a:rPr>
              <a:t>Sends analog data to APM</a:t>
            </a:r>
          </a:p>
          <a:p>
            <a:r>
              <a:rPr lang="en-US" dirty="0" smtClean="0">
                <a:cs typeface="Arial"/>
              </a:rPr>
              <a:t>When altitude hold is on APM keeps distance constant</a:t>
            </a:r>
            <a:endParaRPr lang="en-US" dirty="0">
              <a:cs typeface="Arial"/>
            </a:endParaRPr>
          </a:p>
        </p:txBody>
      </p:sp>
      <p:sp>
        <p:nvSpPr>
          <p:cNvPr id="4" name="Slide Number Placeholder 3"/>
          <p:cNvSpPr>
            <a:spLocks noGrp="1"/>
          </p:cNvSpPr>
          <p:nvPr>
            <p:ph type="sldNum" sz="quarter" idx="12"/>
          </p:nvPr>
        </p:nvSpPr>
        <p:spPr>
          <a:xfrm>
            <a:off x="12928269" y="11259824"/>
            <a:ext cx="456242" cy="66253"/>
          </a:xfrm>
        </p:spPr>
        <p:txBody>
          <a:bodyPr/>
          <a:lstStyle/>
          <a:p>
            <a:fld id="{8C71CAF9-4461-454A-B702-D536C3775752}" type="slidenum">
              <a:rPr lang="en-US" smtClean="0"/>
              <a:t>11</a:t>
            </a:fld>
            <a:endParaRPr lang="en-US" dirty="0"/>
          </a:p>
        </p:txBody>
      </p:sp>
      <p:pic>
        <p:nvPicPr>
          <p:cNvPr id="1026" name="Picture 2" descr="http://maxbotix.com/pictures/I2C-EZ/I2C-EZ%20Ultrasonic%20Sensor%20Is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1258" y="2130177"/>
            <a:ext cx="1879693" cy="158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35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(Michael)</a:t>
            </a:r>
            <a:endParaRPr lang="en-US" dirty="0"/>
          </a:p>
        </p:txBody>
      </p:sp>
      <p:sp>
        <p:nvSpPr>
          <p:cNvPr id="3" name="Content Placeholder 2"/>
          <p:cNvSpPr>
            <a:spLocks noGrp="1"/>
          </p:cNvSpPr>
          <p:nvPr>
            <p:ph idx="1"/>
          </p:nvPr>
        </p:nvSpPr>
        <p:spPr/>
        <p:txBody>
          <a:bodyPr>
            <a:normAutofit lnSpcReduction="10000"/>
          </a:bodyPr>
          <a:lstStyle/>
          <a:p>
            <a:r>
              <a:rPr lang="en-US" dirty="0" err="1" smtClean="0"/>
              <a:t>Ardu</a:t>
            </a:r>
            <a:r>
              <a:rPr lang="en-US" dirty="0" smtClean="0"/>
              <a:t>-Copter firmware or</a:t>
            </a:r>
          </a:p>
          <a:p>
            <a:pPr marL="0" indent="0">
              <a:buNone/>
            </a:pPr>
            <a:r>
              <a:rPr lang="en-US" dirty="0"/>
              <a:t>	</a:t>
            </a:r>
            <a:r>
              <a:rPr lang="en-US" dirty="0" smtClean="0"/>
              <a:t>custom firmware</a:t>
            </a:r>
            <a:endParaRPr lang="en-US" dirty="0"/>
          </a:p>
          <a:p>
            <a:r>
              <a:rPr lang="en-US" dirty="0"/>
              <a:t>Very large, complex</a:t>
            </a:r>
          </a:p>
          <a:p>
            <a:r>
              <a:rPr lang="en-US" dirty="0"/>
              <a:t>Difficult to modify</a:t>
            </a:r>
          </a:p>
          <a:p>
            <a:r>
              <a:rPr lang="en-US" dirty="0" smtClean="0"/>
              <a:t>Used to add libraries for sonar data</a:t>
            </a:r>
          </a:p>
          <a:p>
            <a:r>
              <a:rPr lang="en-US" dirty="0" smtClean="0"/>
              <a:t>Upload through IDE, access</a:t>
            </a:r>
          </a:p>
          <a:p>
            <a:pPr marL="457200" lvl="1" indent="0">
              <a:buNone/>
            </a:pPr>
            <a:r>
              <a:rPr lang="en-US" sz="3200" dirty="0" smtClean="0"/>
              <a:t>through Mission Planner</a:t>
            </a:r>
            <a:endParaRPr lang="en-US" sz="3200" dirty="0"/>
          </a:p>
        </p:txBody>
      </p:sp>
      <p:sp>
        <p:nvSpPr>
          <p:cNvPr id="4" name="Slide Number Placeholder 3"/>
          <p:cNvSpPr>
            <a:spLocks noGrp="1"/>
          </p:cNvSpPr>
          <p:nvPr>
            <p:ph type="sldNum" sz="quarter" idx="12"/>
          </p:nvPr>
        </p:nvSpPr>
        <p:spPr/>
        <p:txBody>
          <a:bodyPr/>
          <a:lstStyle/>
          <a:p>
            <a:fld id="{8C71CAF9-4461-454A-B702-D536C3775752}"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262" y="1766580"/>
            <a:ext cx="3612981" cy="4332699"/>
          </a:xfrm>
          <a:prstGeom prst="rect">
            <a:avLst/>
          </a:prstGeom>
        </p:spPr>
      </p:pic>
    </p:spTree>
    <p:extLst>
      <p:ext uri="{BB962C8B-B14F-4D97-AF65-F5344CB8AC3E}">
        <p14:creationId xmlns:p14="http://schemas.microsoft.com/office/powerpoint/2010/main" val="1135441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a:t>
            </a:r>
            <a:r>
              <a:rPr lang="en-US"/>
              <a:t>Custom Controller (Michael)</a:t>
            </a:r>
            <a:endParaRPr lang="en-US" dirty="0"/>
          </a:p>
        </p:txBody>
      </p:sp>
      <p:sp>
        <p:nvSpPr>
          <p:cNvPr id="3" name="Content Placeholder 2"/>
          <p:cNvSpPr>
            <a:spLocks noGrp="1"/>
          </p:cNvSpPr>
          <p:nvPr>
            <p:ph idx="1"/>
          </p:nvPr>
        </p:nvSpPr>
        <p:spPr>
          <a:xfrm>
            <a:off x="609600" y="2049271"/>
            <a:ext cx="10972800" cy="4586660"/>
          </a:xfrm>
        </p:spPr>
        <p:txBody>
          <a:bodyPr>
            <a:normAutofit/>
          </a:bodyPr>
          <a:lstStyle/>
          <a:p>
            <a:r>
              <a:rPr lang="en-US" dirty="0" smtClean="0"/>
              <a:t>Custom Controller (Dr. Gareth Owen)</a:t>
            </a:r>
            <a:endParaRPr lang="en-US" dirty="0"/>
          </a:p>
          <a:p>
            <a:pPr lvl="1"/>
            <a:r>
              <a:rPr lang="en-US" dirty="0"/>
              <a:t>DIY flight controller programming</a:t>
            </a:r>
          </a:p>
          <a:p>
            <a:pPr lvl="1"/>
            <a:r>
              <a:rPr lang="en-US" dirty="0"/>
              <a:t>All information in one script</a:t>
            </a:r>
          </a:p>
          <a:p>
            <a:pPr lvl="1"/>
            <a:r>
              <a:rPr lang="en-US" dirty="0"/>
              <a:t>Easy to modify</a:t>
            </a:r>
          </a:p>
          <a:p>
            <a:pPr lvl="1"/>
            <a:r>
              <a:rPr lang="en-US" dirty="0"/>
              <a:t>Difficult to communicate with </a:t>
            </a:r>
            <a:r>
              <a:rPr lang="en-US" dirty="0" smtClean="0"/>
              <a:t>Pi</a:t>
            </a:r>
            <a:endParaRPr lang="en-US" dirty="0"/>
          </a:p>
          <a:p>
            <a:pPr lvl="1"/>
            <a:r>
              <a:rPr lang="en-US" dirty="0"/>
              <a:t>Does not use </a:t>
            </a:r>
            <a:r>
              <a:rPr lang="en-US" dirty="0" err="1" smtClean="0"/>
              <a:t>Ardu</a:t>
            </a:r>
            <a:r>
              <a:rPr lang="en-US" dirty="0" smtClean="0"/>
              <a:t>-Copter firmware</a:t>
            </a:r>
          </a:p>
          <a:p>
            <a:r>
              <a:rPr lang="en-US" dirty="0" smtClean="0"/>
              <a:t>Provided information on flight controller workings</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13</a:t>
            </a:fld>
            <a:endParaRPr lang="en-US"/>
          </a:p>
        </p:txBody>
      </p:sp>
    </p:spTree>
    <p:extLst>
      <p:ext uri="{BB962C8B-B14F-4D97-AF65-F5344CB8AC3E}">
        <p14:creationId xmlns:p14="http://schemas.microsoft.com/office/powerpoint/2010/main" val="3159572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and Battery Options </a:t>
            </a:r>
            <a:r>
              <a:rPr lang="en-US" smtClean="0"/>
              <a:t>(Michael)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Must power</a:t>
            </a:r>
          </a:p>
          <a:p>
            <a:pPr lvl="1"/>
            <a:r>
              <a:rPr lang="en-US" dirty="0" smtClean="0"/>
              <a:t>2 Raspberry Pi</a:t>
            </a:r>
          </a:p>
          <a:p>
            <a:pPr lvl="1"/>
            <a:r>
              <a:rPr lang="en-US" dirty="0" smtClean="0"/>
              <a:t>Raspberry Pi camera</a:t>
            </a:r>
          </a:p>
          <a:p>
            <a:pPr lvl="1"/>
            <a:r>
              <a:rPr lang="en-US" dirty="0" smtClean="0"/>
              <a:t>URG laser range finder</a:t>
            </a:r>
          </a:p>
          <a:p>
            <a:pPr lvl="1"/>
            <a:r>
              <a:rPr lang="en-US" dirty="0" smtClean="0"/>
              <a:t>2 sonar sensors</a:t>
            </a:r>
          </a:p>
          <a:p>
            <a:pPr lvl="1"/>
            <a:r>
              <a:rPr lang="en-US" dirty="0" smtClean="0"/>
              <a:t>All require 5 V and total of 1.3 A</a:t>
            </a:r>
          </a:p>
          <a:p>
            <a:r>
              <a:rPr lang="en-US" dirty="0" smtClean="0"/>
              <a:t>External battery (Anker)</a:t>
            </a:r>
          </a:p>
          <a:p>
            <a:pPr lvl="1"/>
            <a:r>
              <a:rPr lang="en-US" dirty="0" smtClean="0"/>
              <a:t>5 V, 2 A, 6000 </a:t>
            </a:r>
            <a:r>
              <a:rPr lang="en-US" dirty="0" err="1" smtClean="0"/>
              <a:t>mAh</a:t>
            </a:r>
            <a:endParaRPr lang="en-US" dirty="0" smtClean="0"/>
          </a:p>
          <a:p>
            <a:pPr lvl="1"/>
            <a:r>
              <a:rPr lang="en-US" dirty="0" smtClean="0"/>
              <a:t>Connected to sensors using USB connection</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14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6376" y="2049271"/>
            <a:ext cx="4557659" cy="3404178"/>
          </a:xfrm>
          <a:prstGeom prst="rect">
            <a:avLst/>
          </a:prstGeom>
        </p:spPr>
      </p:pic>
    </p:spTree>
    <p:extLst>
      <p:ext uri="{BB962C8B-B14F-4D97-AF65-F5344CB8AC3E}">
        <p14:creationId xmlns:p14="http://schemas.microsoft.com/office/powerpoint/2010/main" val="321751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Conclusion</a:t>
            </a:r>
            <a:endParaRPr lang="en-US" dirty="0"/>
          </a:p>
        </p:txBody>
      </p:sp>
      <p:sp>
        <p:nvSpPr>
          <p:cNvPr id="3" name="Content Placeholder 2"/>
          <p:cNvSpPr>
            <a:spLocks noGrp="1"/>
          </p:cNvSpPr>
          <p:nvPr>
            <p:ph idx="1"/>
          </p:nvPr>
        </p:nvSpPr>
        <p:spPr/>
        <p:txBody>
          <a:bodyPr/>
          <a:lstStyle/>
          <a:p>
            <a:r>
              <a:rPr lang="en-US" dirty="0" smtClean="0"/>
              <a:t>Developed a design to accomplish tasks</a:t>
            </a:r>
          </a:p>
          <a:p>
            <a:pPr lvl="1"/>
            <a:r>
              <a:rPr lang="en-US" dirty="0" smtClean="0"/>
              <a:t>Lift load</a:t>
            </a:r>
          </a:p>
          <a:p>
            <a:pPr lvl="1"/>
            <a:r>
              <a:rPr lang="en-US" dirty="0" smtClean="0"/>
              <a:t>Hold sensors</a:t>
            </a:r>
          </a:p>
          <a:p>
            <a:pPr lvl="1"/>
            <a:r>
              <a:rPr lang="en-US" dirty="0" smtClean="0"/>
              <a:t>Stability during flight</a:t>
            </a:r>
          </a:p>
          <a:p>
            <a:r>
              <a:rPr lang="en-US" dirty="0" smtClean="0"/>
              <a:t>Versatility (allow for changes)</a:t>
            </a:r>
          </a:p>
          <a:p>
            <a:r>
              <a:rPr lang="en-US" dirty="0" smtClean="0"/>
              <a:t>Can be updated in the future</a:t>
            </a:r>
          </a:p>
          <a:p>
            <a:r>
              <a:rPr lang="en-US" dirty="0" smtClean="0"/>
              <a:t>Continue working with </a:t>
            </a:r>
            <a:r>
              <a:rPr lang="en-US" smtClean="0"/>
              <a:t>Navigation team</a:t>
            </a:r>
            <a:endParaRPr lang="en-US" dirty="0" smtClean="0"/>
          </a:p>
        </p:txBody>
      </p:sp>
      <p:sp>
        <p:nvSpPr>
          <p:cNvPr id="4" name="Slide Number Placeholder 3"/>
          <p:cNvSpPr>
            <a:spLocks noGrp="1"/>
          </p:cNvSpPr>
          <p:nvPr>
            <p:ph type="sldNum" sz="quarter" idx="12"/>
          </p:nvPr>
        </p:nvSpPr>
        <p:spPr/>
        <p:txBody>
          <a:bodyPr/>
          <a:lstStyle/>
          <a:p>
            <a:fld id="{8C71CAF9-4461-454A-B702-D536C3775752}" type="slidenum">
              <a:rPr lang="en-US" smtClean="0"/>
              <a:t>15</a:t>
            </a:fld>
            <a:endParaRPr lang="en-US"/>
          </a:p>
        </p:txBody>
      </p:sp>
    </p:spTree>
    <p:extLst>
      <p:ext uri="{BB962C8B-B14F-4D97-AF65-F5344CB8AC3E}">
        <p14:creationId xmlns:p14="http://schemas.microsoft.com/office/powerpoint/2010/main" val="2456321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95097"/>
            <a:ext cx="10659291" cy="1824652"/>
          </a:xfrm>
        </p:spPr>
        <p:txBody>
          <a:bodyPr>
            <a:normAutofit/>
          </a:bodyPr>
          <a:lstStyle/>
          <a:p>
            <a:r>
              <a:rPr lang="en-US" sz="5400" dirty="0" smtClean="0"/>
              <a:t>Navigation</a:t>
            </a:r>
            <a:endParaRPr lang="en-US" sz="5400" dirty="0"/>
          </a:p>
        </p:txBody>
      </p:sp>
      <p:sp>
        <p:nvSpPr>
          <p:cNvPr id="4" name="Slide Number Placeholder 3"/>
          <p:cNvSpPr>
            <a:spLocks noGrp="1"/>
          </p:cNvSpPr>
          <p:nvPr>
            <p:ph type="sldNum" sz="quarter" idx="12"/>
          </p:nvPr>
        </p:nvSpPr>
        <p:spPr/>
        <p:txBody>
          <a:bodyPr/>
          <a:lstStyle/>
          <a:p>
            <a:fld id="{8C71CAF9-4461-454A-B702-D536C3775752}" type="slidenum">
              <a:rPr lang="en-US" smtClean="0"/>
              <a:t>16</a:t>
            </a:fld>
            <a:endParaRPr lang="en-US"/>
          </a:p>
        </p:txBody>
      </p:sp>
    </p:spTree>
    <p:extLst>
      <p:ext uri="{BB962C8B-B14F-4D97-AF65-F5344CB8AC3E}">
        <p14:creationId xmlns:p14="http://schemas.microsoft.com/office/powerpoint/2010/main" val="1675063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1463"/>
            <a:ext cx="10972800" cy="803756"/>
          </a:xfrm>
        </p:spPr>
        <p:txBody>
          <a:bodyPr/>
          <a:lstStyle/>
          <a:p>
            <a:r>
              <a:rPr lang="en-US" smtClean="0"/>
              <a:t>Communication</a:t>
            </a:r>
            <a:endParaRPr lang="en-US" dirty="0"/>
          </a:p>
        </p:txBody>
      </p:sp>
      <p:sp>
        <p:nvSpPr>
          <p:cNvPr id="3" name="Content Placeholder 2"/>
          <p:cNvSpPr>
            <a:spLocks noGrp="1"/>
          </p:cNvSpPr>
          <p:nvPr>
            <p:ph idx="1"/>
          </p:nvPr>
        </p:nvSpPr>
        <p:spPr>
          <a:xfrm>
            <a:off x="400051" y="1635219"/>
            <a:ext cx="5812064" cy="5086257"/>
          </a:xfrm>
        </p:spPr>
        <p:txBody>
          <a:bodyPr numCol="1">
            <a:normAutofit/>
          </a:bodyPr>
          <a:lstStyle/>
          <a:p>
            <a:r>
              <a:rPr lang="en-US"/>
              <a:t>Established communication between the Pi, the APM, and </a:t>
            </a:r>
            <a:r>
              <a:rPr lang="en-US" smtClean="0"/>
              <a:t>the base </a:t>
            </a:r>
            <a:r>
              <a:rPr lang="en-US"/>
              <a:t>computer using </a:t>
            </a:r>
            <a:r>
              <a:rPr lang="en-US" smtClean="0"/>
              <a:t>ROS</a:t>
            </a:r>
            <a:endParaRPr lang="en-US" dirty="0"/>
          </a:p>
          <a:p>
            <a:pPr lvl="1"/>
            <a:r>
              <a:rPr lang="en-US" dirty="0"/>
              <a:t>Set</a:t>
            </a:r>
            <a:r>
              <a:rPr lang="en-US"/>
              <a:t> up base computer to receive telemetry </a:t>
            </a:r>
            <a:r>
              <a:rPr lang="en-US" smtClean="0"/>
              <a:t>data </a:t>
            </a:r>
            <a:r>
              <a:rPr lang="en-US"/>
              <a:t>from the APM through the Pi</a:t>
            </a:r>
            <a:endParaRPr lang="en-US" dirty="0"/>
          </a:p>
          <a:p>
            <a:pPr lvl="2"/>
            <a:r>
              <a:rPr lang="en-US" dirty="0"/>
              <a:t>This</a:t>
            </a:r>
            <a:r>
              <a:rPr lang="en-US"/>
              <a:t> includes accelerometer data and readings from the ultrasonic height </a:t>
            </a:r>
            <a:r>
              <a:rPr lang="en-US" smtClean="0"/>
              <a:t>sensor</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17</a:t>
            </a:fld>
            <a:endParaRPr lang="en-US"/>
          </a:p>
        </p:txBody>
      </p:sp>
      <p:pic>
        <p:nvPicPr>
          <p:cNvPr id="5" name="Picture 4"/>
          <p:cNvPicPr>
            <a:picLocks noChangeAspect="1"/>
          </p:cNvPicPr>
          <p:nvPr/>
        </p:nvPicPr>
        <p:blipFill>
          <a:blip r:embed="rId2"/>
          <a:stretch>
            <a:fillRect/>
          </a:stretch>
        </p:blipFill>
        <p:spPr>
          <a:xfrm>
            <a:off x="6561667" y="2023891"/>
            <a:ext cx="5322862" cy="3672060"/>
          </a:xfrm>
          <a:prstGeom prst="rect">
            <a:avLst/>
          </a:prstGeom>
        </p:spPr>
      </p:pic>
    </p:spTree>
    <p:extLst>
      <p:ext uri="{BB962C8B-B14F-4D97-AF65-F5344CB8AC3E}">
        <p14:creationId xmlns:p14="http://schemas.microsoft.com/office/powerpoint/2010/main" val="4163640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561667" y="2023891"/>
            <a:ext cx="5322862" cy="3672060"/>
          </a:xfrm>
          <a:prstGeom prst="rect">
            <a:avLst/>
          </a:prstGeom>
        </p:spPr>
      </p:pic>
      <p:sp>
        <p:nvSpPr>
          <p:cNvPr id="2" name="Title 1"/>
          <p:cNvSpPr>
            <a:spLocks noGrp="1"/>
          </p:cNvSpPr>
          <p:nvPr>
            <p:ph type="title"/>
          </p:nvPr>
        </p:nvSpPr>
        <p:spPr>
          <a:xfrm>
            <a:off x="609600" y="831463"/>
            <a:ext cx="10972800" cy="803756"/>
          </a:xfrm>
        </p:spPr>
        <p:txBody>
          <a:bodyPr/>
          <a:lstStyle/>
          <a:p>
            <a:r>
              <a:rPr lang="en-US" smtClean="0"/>
              <a:t>Communication</a:t>
            </a:r>
            <a:endParaRPr lang="en-US" dirty="0"/>
          </a:p>
        </p:txBody>
      </p:sp>
      <p:sp>
        <p:nvSpPr>
          <p:cNvPr id="3" name="Content Placeholder 2"/>
          <p:cNvSpPr>
            <a:spLocks noGrp="1"/>
          </p:cNvSpPr>
          <p:nvPr>
            <p:ph idx="1"/>
          </p:nvPr>
        </p:nvSpPr>
        <p:spPr>
          <a:xfrm>
            <a:off x="400051" y="1635219"/>
            <a:ext cx="5812064" cy="5086257"/>
          </a:xfrm>
        </p:spPr>
        <p:txBody>
          <a:bodyPr numCol="1">
            <a:normAutofit fontScale="92500"/>
          </a:bodyPr>
          <a:lstStyle/>
          <a:p>
            <a:r>
              <a:rPr lang="en-US" dirty="0" smtClean="0"/>
              <a:t>Established proper talking and listening nodes to create ROS environment in which the Pi and base computer could communicate</a:t>
            </a:r>
          </a:p>
          <a:p>
            <a:r>
              <a:rPr lang="en-US" dirty="0" smtClean="0"/>
              <a:t>Communication from APM to Pi done with modifications to HAL libraries</a:t>
            </a:r>
          </a:p>
          <a:p>
            <a:r>
              <a:rPr lang="en-US" dirty="0" smtClean="0"/>
              <a:t>Communication other direction done using PWM signals</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18</a:t>
            </a:fld>
            <a:endParaRPr lang="en-US"/>
          </a:p>
        </p:txBody>
      </p:sp>
    </p:spTree>
    <p:extLst>
      <p:ext uri="{BB962C8B-B14F-4D97-AF65-F5344CB8AC3E}">
        <p14:creationId xmlns:p14="http://schemas.microsoft.com/office/powerpoint/2010/main" val="3939888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1463"/>
            <a:ext cx="10972800" cy="803756"/>
          </a:xfrm>
        </p:spPr>
        <p:txBody>
          <a:bodyPr/>
          <a:lstStyle/>
          <a:p>
            <a:r>
              <a:rPr lang="en-US" dirty="0" smtClean="0"/>
              <a:t>Motor Control</a:t>
            </a:r>
            <a:endParaRPr lang="en-US" dirty="0"/>
          </a:p>
        </p:txBody>
      </p:sp>
      <p:sp>
        <p:nvSpPr>
          <p:cNvPr id="3" name="Content Placeholder 2"/>
          <p:cNvSpPr>
            <a:spLocks noGrp="1"/>
          </p:cNvSpPr>
          <p:nvPr>
            <p:ph idx="1"/>
          </p:nvPr>
        </p:nvSpPr>
        <p:spPr>
          <a:xfrm>
            <a:off x="400051" y="1635219"/>
            <a:ext cx="5812064" cy="5086257"/>
          </a:xfrm>
        </p:spPr>
        <p:txBody>
          <a:bodyPr numCol="1">
            <a:normAutofit/>
          </a:bodyPr>
          <a:lstStyle/>
          <a:p>
            <a:r>
              <a:rPr lang="en-US" dirty="0"/>
              <a:t>Enabled commands to be sent from the base computer to the motors of the UAV</a:t>
            </a:r>
          </a:p>
          <a:p>
            <a:pPr lvl="1"/>
            <a:r>
              <a:rPr lang="en-US" dirty="0"/>
              <a:t>Forward, turn left/right, and increase/decrease throttle</a:t>
            </a:r>
          </a:p>
          <a:p>
            <a:r>
              <a:rPr lang="en-US" dirty="0" smtClean="0"/>
              <a:t>With “altitude hold”, the UAV will be ready to be flown solely from the base computer</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C71CAF9-4461-454A-B702-D536C3775752}" type="slidenum">
              <a:rPr lang="en-US" smtClean="0"/>
              <a:t>19</a:t>
            </a:fld>
            <a:endParaRPr lang="en-US"/>
          </a:p>
        </p:txBody>
      </p:sp>
      <p:pic>
        <p:nvPicPr>
          <p:cNvPr id="5" name="Picture 4"/>
          <p:cNvPicPr>
            <a:picLocks noChangeAspect="1"/>
          </p:cNvPicPr>
          <p:nvPr/>
        </p:nvPicPr>
        <p:blipFill>
          <a:blip r:embed="rId2"/>
          <a:stretch>
            <a:fillRect/>
          </a:stretch>
        </p:blipFill>
        <p:spPr>
          <a:xfrm>
            <a:off x="6289675" y="1635219"/>
            <a:ext cx="4895850" cy="4467225"/>
          </a:xfrm>
          <a:prstGeom prst="rect">
            <a:avLst/>
          </a:prstGeom>
        </p:spPr>
      </p:pic>
    </p:spTree>
    <p:extLst>
      <p:ext uri="{BB962C8B-B14F-4D97-AF65-F5344CB8AC3E}">
        <p14:creationId xmlns:p14="http://schemas.microsoft.com/office/powerpoint/2010/main" val="2621706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Specifications</a:t>
            </a:r>
            <a:endParaRPr lang="en-US" dirty="0"/>
          </a:p>
        </p:txBody>
      </p:sp>
      <p:sp>
        <p:nvSpPr>
          <p:cNvPr id="3" name="Content Placeholder 2"/>
          <p:cNvSpPr>
            <a:spLocks noGrp="1"/>
          </p:cNvSpPr>
          <p:nvPr>
            <p:ph idx="1"/>
          </p:nvPr>
        </p:nvSpPr>
        <p:spPr>
          <a:xfrm>
            <a:off x="609600" y="3151993"/>
            <a:ext cx="5590903" cy="1713209"/>
          </a:xfrm>
        </p:spPr>
        <p:txBody>
          <a:bodyPr>
            <a:normAutofit/>
          </a:bodyPr>
          <a:lstStyle/>
          <a:p>
            <a:pPr marL="514350" indent="-514350">
              <a:buFont typeface="+mj-lt"/>
              <a:buAutoNum type="arabicPeriod"/>
            </a:pPr>
            <a:r>
              <a:rPr lang="en-US" sz="2400" dirty="0"/>
              <a:t>A</a:t>
            </a:r>
            <a:r>
              <a:rPr lang="en-US" sz="2400" dirty="0" smtClean="0"/>
              <a:t>utonomously </a:t>
            </a:r>
            <a:r>
              <a:rPr lang="en-US" sz="2400" dirty="0"/>
              <a:t>navigate a </a:t>
            </a:r>
            <a:r>
              <a:rPr lang="en-US" sz="2400" dirty="0" smtClean="0"/>
              <a:t>building</a:t>
            </a:r>
          </a:p>
          <a:p>
            <a:pPr marL="514350" indent="-514350">
              <a:buFont typeface="+mj-lt"/>
              <a:buAutoNum type="arabicPeriod"/>
            </a:pPr>
            <a:r>
              <a:rPr lang="en-US" sz="2400" dirty="0" smtClean="0"/>
              <a:t>Follow </a:t>
            </a:r>
            <a:r>
              <a:rPr lang="en-US" sz="2400" dirty="0"/>
              <a:t>a mission planning </a:t>
            </a:r>
            <a:r>
              <a:rPr lang="en-US" sz="2400" dirty="0" smtClean="0"/>
              <a:t>algorithm</a:t>
            </a:r>
          </a:p>
          <a:p>
            <a:pPr marL="514350" indent="-514350">
              <a:buFont typeface="+mj-lt"/>
              <a:buAutoNum type="arabicPeriod"/>
            </a:pPr>
            <a:r>
              <a:rPr lang="en-US" sz="2400" dirty="0" smtClean="0"/>
              <a:t>Count people in the building without double counting</a:t>
            </a:r>
            <a:endParaRPr lang="en-US" sz="2400" dirty="0"/>
          </a:p>
        </p:txBody>
      </p:sp>
      <p:sp>
        <p:nvSpPr>
          <p:cNvPr id="4" name="Slide Number Placeholder 3"/>
          <p:cNvSpPr>
            <a:spLocks noGrp="1"/>
          </p:cNvSpPr>
          <p:nvPr>
            <p:ph type="sldNum" sz="quarter" idx="12"/>
          </p:nvPr>
        </p:nvSpPr>
        <p:spPr/>
        <p:txBody>
          <a:bodyPr/>
          <a:lstStyle/>
          <a:p>
            <a:fld id="{8C71CAF9-4461-454A-B702-D536C3775752}" type="slidenum">
              <a:rPr lang="en-US" smtClean="0"/>
              <a:t>2</a:t>
            </a:fld>
            <a:endParaRPr lang="en-US"/>
          </a:p>
        </p:txBody>
      </p:sp>
      <p:sp>
        <p:nvSpPr>
          <p:cNvPr id="5" name="TextBox 4"/>
          <p:cNvSpPr txBox="1"/>
          <p:nvPr/>
        </p:nvSpPr>
        <p:spPr>
          <a:xfrm>
            <a:off x="6338465" y="2300438"/>
            <a:ext cx="5243935" cy="3416320"/>
          </a:xfrm>
          <a:prstGeom prst="rect">
            <a:avLst/>
          </a:prstGeom>
          <a:noFill/>
        </p:spPr>
        <p:txBody>
          <a:bodyPr wrap="square" rtlCol="0">
            <a:spAutoFit/>
          </a:bodyPr>
          <a:lstStyle/>
          <a:p>
            <a:r>
              <a:rPr lang="en-US" sz="2000" dirty="0"/>
              <a:t>Assumptions</a:t>
            </a:r>
            <a:endParaRPr lang="en-US" dirty="0"/>
          </a:p>
          <a:p>
            <a:endParaRPr lang="en-US" dirty="0"/>
          </a:p>
          <a:p>
            <a:pPr marL="285750" lvl="0" indent="-285750">
              <a:buFont typeface="Arial" panose="020B0604020202020204" pitchFamily="34" charset="0"/>
              <a:buChar char="•"/>
            </a:pPr>
            <a:r>
              <a:rPr lang="en-US" sz="2000" dirty="0"/>
              <a:t>Small children and infants do not need to be counted</a:t>
            </a:r>
            <a:endParaRPr lang="en-US" dirty="0"/>
          </a:p>
          <a:p>
            <a:pPr marL="285750" lvl="0" indent="-285750">
              <a:buFont typeface="Arial" panose="020B0604020202020204" pitchFamily="34" charset="0"/>
              <a:buChar char="•"/>
            </a:pPr>
            <a:r>
              <a:rPr lang="en-US" sz="2000" dirty="0"/>
              <a:t>All potential doors are already open</a:t>
            </a:r>
            <a:endParaRPr lang="en-US" dirty="0"/>
          </a:p>
          <a:p>
            <a:pPr marL="285750" lvl="0" indent="-285750">
              <a:buFont typeface="Arial" panose="020B0604020202020204" pitchFamily="34" charset="0"/>
              <a:buChar char="•"/>
            </a:pPr>
            <a:r>
              <a:rPr lang="en-US" sz="2000" dirty="0"/>
              <a:t>The flight will be in a commercial or industrial setting</a:t>
            </a:r>
            <a:endParaRPr lang="en-US" dirty="0"/>
          </a:p>
          <a:p>
            <a:pPr marL="285750" lvl="0" indent="-285750">
              <a:buFont typeface="Arial" panose="020B0604020202020204" pitchFamily="34" charset="0"/>
              <a:buChar char="•"/>
            </a:pPr>
            <a:r>
              <a:rPr lang="en-US" sz="2000" dirty="0"/>
              <a:t>People could be moving while the UAV is operating</a:t>
            </a:r>
            <a:endParaRPr lang="en-US" dirty="0"/>
          </a:p>
          <a:p>
            <a:pPr marL="285750" indent="-285750">
              <a:buFont typeface="Arial" panose="020B0604020202020204" pitchFamily="34" charset="0"/>
              <a:buChar char="•"/>
            </a:pPr>
            <a:r>
              <a:rPr lang="en-US" sz="2000" smtClean="0"/>
              <a:t>No </a:t>
            </a:r>
            <a:r>
              <a:rPr lang="en-US" sz="2000" dirty="0"/>
              <a:t>unusually</a:t>
            </a:r>
            <a:r>
              <a:rPr lang="en-US" sz="2000"/>
              <a:t> large </a:t>
            </a:r>
            <a:r>
              <a:rPr lang="en-US" sz="2000" smtClean="0"/>
              <a:t>rooms</a:t>
            </a:r>
            <a:endParaRPr lang="en-US" dirty="0"/>
          </a:p>
          <a:p>
            <a:pPr lvl="0"/>
            <a:endParaRPr lang="en-US" dirty="0"/>
          </a:p>
        </p:txBody>
      </p:sp>
    </p:spTree>
    <p:extLst>
      <p:ext uri="{BB962C8B-B14F-4D97-AF65-F5344CB8AC3E}">
        <p14:creationId xmlns:p14="http://schemas.microsoft.com/office/powerpoint/2010/main" val="2221364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Commands Integration</a:t>
            </a:r>
            <a:endParaRPr lang="en-US" dirty="0"/>
          </a:p>
        </p:txBody>
      </p:sp>
      <p:sp>
        <p:nvSpPr>
          <p:cNvPr id="3" name="Content Placeholder 2"/>
          <p:cNvSpPr>
            <a:spLocks noGrp="1"/>
          </p:cNvSpPr>
          <p:nvPr>
            <p:ph idx="1"/>
          </p:nvPr>
        </p:nvSpPr>
        <p:spPr/>
        <p:txBody>
          <a:bodyPr/>
          <a:lstStyle/>
          <a:p>
            <a:r>
              <a:rPr lang="en-US" dirty="0" smtClean="0"/>
              <a:t>Raspberry Pi and RC receiver =&gt; MUX</a:t>
            </a:r>
          </a:p>
          <a:p>
            <a:r>
              <a:rPr lang="en-US" dirty="0" smtClean="0"/>
              <a:t>MUX =&gt; APM through input pins</a:t>
            </a:r>
          </a:p>
          <a:p>
            <a:r>
              <a:rPr lang="en-US" dirty="0" smtClean="0"/>
              <a:t>APM =&gt; Pi through serial port</a:t>
            </a:r>
          </a:p>
          <a:p>
            <a:r>
              <a:rPr lang="en-US" dirty="0" smtClean="0"/>
              <a:t>50 Hz, 5%-10% duty cycle (1000-2000 µs)</a:t>
            </a:r>
          </a:p>
          <a:p>
            <a:r>
              <a:rPr lang="en-US" dirty="0" err="1" smtClean="0"/>
              <a:t>Roscopter</a:t>
            </a:r>
            <a:r>
              <a:rPr lang="en-US" dirty="0" smtClean="0"/>
              <a:t> </a:t>
            </a:r>
            <a:r>
              <a:rPr lang="en-US" dirty="0" err="1" smtClean="0"/>
              <a:t>cberzan</a:t>
            </a:r>
            <a:r>
              <a:rPr lang="en-US" dirty="0" smtClean="0"/>
              <a:t> pulls serial data</a:t>
            </a:r>
          </a:p>
        </p:txBody>
      </p:sp>
      <p:sp>
        <p:nvSpPr>
          <p:cNvPr id="4" name="Slide Number Placeholder 3"/>
          <p:cNvSpPr>
            <a:spLocks noGrp="1"/>
          </p:cNvSpPr>
          <p:nvPr>
            <p:ph type="sldNum" sz="quarter" idx="12"/>
          </p:nvPr>
        </p:nvSpPr>
        <p:spPr/>
        <p:txBody>
          <a:bodyPr/>
          <a:lstStyle/>
          <a:p>
            <a:fld id="{8C71CAF9-4461-454A-B702-D536C3775752}" type="slidenum">
              <a:rPr lang="en-US" smtClean="0"/>
              <a:t>20</a:t>
            </a:fld>
            <a:endParaRPr lang="en-US"/>
          </a:p>
        </p:txBody>
      </p:sp>
    </p:spTree>
    <p:extLst>
      <p:ext uri="{BB962C8B-B14F-4D97-AF65-F5344CB8AC3E}">
        <p14:creationId xmlns:p14="http://schemas.microsoft.com/office/powerpoint/2010/main" val="4139820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1463"/>
            <a:ext cx="10972800" cy="803756"/>
          </a:xfrm>
        </p:spPr>
        <p:txBody>
          <a:bodyPr/>
          <a:lstStyle/>
          <a:p>
            <a:r>
              <a:rPr lang="en-US" dirty="0" smtClean="0"/>
              <a:t>Mapping</a:t>
            </a:r>
            <a:endParaRPr lang="en-US" dirty="0"/>
          </a:p>
        </p:txBody>
      </p:sp>
      <p:sp>
        <p:nvSpPr>
          <p:cNvPr id="3" name="Content Placeholder 2"/>
          <p:cNvSpPr>
            <a:spLocks noGrp="1"/>
          </p:cNvSpPr>
          <p:nvPr>
            <p:ph idx="1"/>
          </p:nvPr>
        </p:nvSpPr>
        <p:spPr>
          <a:xfrm>
            <a:off x="400051" y="1635219"/>
            <a:ext cx="5812064" cy="5086257"/>
          </a:xfrm>
        </p:spPr>
        <p:txBody>
          <a:bodyPr numCol="1">
            <a:normAutofit/>
          </a:bodyPr>
          <a:lstStyle/>
          <a:p>
            <a:r>
              <a:rPr lang="en-US" dirty="0"/>
              <a:t>2D Planar Mapping is working</a:t>
            </a:r>
          </a:p>
          <a:p>
            <a:r>
              <a:rPr lang="en-US" dirty="0"/>
              <a:t>2.5D Mapping is untested</a:t>
            </a:r>
          </a:p>
          <a:p>
            <a:r>
              <a:rPr lang="en-US" dirty="0"/>
              <a:t>2.5D Point Cloud Overlay on 2D grid done through </a:t>
            </a:r>
            <a:r>
              <a:rPr lang="en-US" dirty="0" err="1"/>
              <a:t>costmap</a:t>
            </a:r>
            <a:endParaRPr lang="en-US" dirty="0"/>
          </a:p>
          <a:p>
            <a:r>
              <a:rPr lang="en-US" dirty="0"/>
              <a:t>A* is implementable once 2.5D mapping is tested</a:t>
            </a:r>
          </a:p>
          <a:p>
            <a:endParaRPr lang="en-US" dirty="0"/>
          </a:p>
          <a:p>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21</a:t>
            </a:fld>
            <a:endParaRPr lang="en-US"/>
          </a:p>
        </p:txBody>
      </p:sp>
      <p:pic>
        <p:nvPicPr>
          <p:cNvPr id="6" name="Picture 5"/>
          <p:cNvPicPr>
            <a:picLocks noChangeAspect="1"/>
          </p:cNvPicPr>
          <p:nvPr/>
        </p:nvPicPr>
        <p:blipFill>
          <a:blip r:embed="rId2"/>
          <a:stretch>
            <a:fillRect/>
          </a:stretch>
        </p:blipFill>
        <p:spPr>
          <a:xfrm>
            <a:off x="6469034" y="1895682"/>
            <a:ext cx="5258355" cy="4200206"/>
          </a:xfrm>
          <a:prstGeom prst="rect">
            <a:avLst/>
          </a:prstGeom>
        </p:spPr>
      </p:pic>
    </p:spTree>
    <p:extLst>
      <p:ext uri="{BB962C8B-B14F-4D97-AF65-F5344CB8AC3E}">
        <p14:creationId xmlns:p14="http://schemas.microsoft.com/office/powerpoint/2010/main" val="42534378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6549"/>
            <a:ext cx="10972800" cy="1940019"/>
          </a:xfrm>
        </p:spPr>
        <p:txBody>
          <a:bodyPr>
            <a:normAutofit/>
          </a:bodyPr>
          <a:lstStyle/>
          <a:p>
            <a:r>
              <a:rPr lang="en-US" sz="6000" dirty="0" smtClean="0"/>
              <a:t>Enumeration</a:t>
            </a:r>
            <a:endParaRPr lang="en-US" sz="6000" dirty="0"/>
          </a:p>
        </p:txBody>
      </p:sp>
      <p:sp>
        <p:nvSpPr>
          <p:cNvPr id="4" name="Slide Number Placeholder 3"/>
          <p:cNvSpPr>
            <a:spLocks noGrp="1"/>
          </p:cNvSpPr>
          <p:nvPr>
            <p:ph type="sldNum" sz="quarter" idx="12"/>
          </p:nvPr>
        </p:nvSpPr>
        <p:spPr/>
        <p:txBody>
          <a:bodyPr/>
          <a:lstStyle/>
          <a:p>
            <a:fld id="{8C71CAF9-4461-454A-B702-D536C3775752}" type="slidenum">
              <a:rPr lang="en-US" smtClean="0"/>
              <a:t>22</a:t>
            </a:fld>
            <a:endParaRPr lang="en-US"/>
          </a:p>
        </p:txBody>
      </p:sp>
    </p:spTree>
    <p:extLst>
      <p:ext uri="{BB962C8B-B14F-4D97-AF65-F5344CB8AC3E}">
        <p14:creationId xmlns:p14="http://schemas.microsoft.com/office/powerpoint/2010/main" val="812913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Enumeration</a:t>
            </a:r>
            <a:r>
              <a:rPr lang="en-US"/>
              <a:t> Summary </a:t>
            </a:r>
            <a:r>
              <a:rPr lang="en-US" dirty="0"/>
              <a:t>(Dayton)</a:t>
            </a:r>
          </a:p>
        </p:txBody>
      </p:sp>
      <p:sp>
        <p:nvSpPr>
          <p:cNvPr id="3" name="Content Placeholder 2"/>
          <p:cNvSpPr>
            <a:spLocks noGrp="1"/>
          </p:cNvSpPr>
          <p:nvPr>
            <p:ph idx="1"/>
          </p:nvPr>
        </p:nvSpPr>
        <p:spPr/>
        <p:txBody>
          <a:bodyPr>
            <a:normAutofit/>
          </a:bodyPr>
          <a:lstStyle/>
          <a:p>
            <a:r>
              <a:rPr lang="en-US" dirty="0" smtClean="0"/>
              <a:t>Implemented people detection algorithms (MATLAB “People...”)</a:t>
            </a:r>
          </a:p>
          <a:p>
            <a:r>
              <a:rPr lang="en-US" dirty="0" smtClean="0"/>
              <a:t>Implemented tracking algorithms (MATLAB “detect…”)</a:t>
            </a:r>
          </a:p>
          <a:p>
            <a:r>
              <a:rPr lang="en-US" dirty="0" smtClean="0"/>
              <a:t>Organized and completed computations</a:t>
            </a:r>
          </a:p>
          <a:p>
            <a:pPr lvl="1"/>
            <a:r>
              <a:rPr lang="en-US" dirty="0" smtClean="0"/>
              <a:t>Enumeration Raspberry Pi picks points</a:t>
            </a:r>
          </a:p>
          <a:p>
            <a:pPr lvl="1"/>
            <a:r>
              <a:rPr lang="en-US" dirty="0" smtClean="0"/>
              <a:t>Navigation Raspberry Pi executes A star path between points</a:t>
            </a:r>
          </a:p>
          <a:p>
            <a:pPr lvl="1"/>
            <a:r>
              <a:rPr lang="en-US" dirty="0" smtClean="0"/>
              <a:t>People detection on base station</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23</a:t>
            </a:fld>
            <a:endParaRPr lang="en-US"/>
          </a:p>
        </p:txBody>
      </p:sp>
    </p:spTree>
    <p:extLst>
      <p:ext uri="{BB962C8B-B14F-4D97-AF65-F5344CB8AC3E}">
        <p14:creationId xmlns:p14="http://schemas.microsoft.com/office/powerpoint/2010/main" val="260532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Enumeration</a:t>
            </a:r>
            <a:r>
              <a:rPr lang="en-US"/>
              <a:t> Summary</a:t>
            </a:r>
            <a:r>
              <a:rPr lang="en-US" dirty="0"/>
              <a:t>( Dayton )</a:t>
            </a:r>
          </a:p>
        </p:txBody>
      </p:sp>
      <p:sp>
        <p:nvSpPr>
          <p:cNvPr id="3" name="Content Placeholder 2"/>
          <p:cNvSpPr>
            <a:spLocks noGrp="1"/>
          </p:cNvSpPr>
          <p:nvPr>
            <p:ph idx="1"/>
          </p:nvPr>
        </p:nvSpPr>
        <p:spPr>
          <a:xfrm>
            <a:off x="609600" y="1751799"/>
            <a:ext cx="10972800" cy="4374366"/>
          </a:xfrm>
        </p:spPr>
        <p:txBody>
          <a:bodyPr numCol="1">
            <a:normAutofit lnSpcReduction="10000"/>
          </a:bodyPr>
          <a:lstStyle/>
          <a:p>
            <a:r>
              <a:rPr lang="en-US" dirty="0" smtClean="0"/>
              <a:t>Attained Raspberry </a:t>
            </a:r>
            <a:r>
              <a:rPr lang="en-US" dirty="0"/>
              <a:t>Pi Camera control</a:t>
            </a:r>
            <a:r>
              <a:rPr lang="en-US" dirty="0" smtClean="0"/>
              <a:t>, effective camera </a:t>
            </a:r>
            <a:r>
              <a:rPr lang="en-US" dirty="0"/>
              <a:t>layout, and communication	(python code and Wi-Fi connection to a PC)</a:t>
            </a:r>
          </a:p>
          <a:p>
            <a:r>
              <a:rPr lang="en-US" dirty="0"/>
              <a:t>Collected empirical data for occupant counts</a:t>
            </a:r>
          </a:p>
          <a:p>
            <a:r>
              <a:rPr lang="en-US" dirty="0" smtClean="0"/>
              <a:t>Acquired </a:t>
            </a:r>
            <a:r>
              <a:rPr lang="en-US" dirty="0"/>
              <a:t>sensor data for Map Decomposition</a:t>
            </a:r>
          </a:p>
          <a:p>
            <a:r>
              <a:rPr lang="en-US" dirty="0" smtClean="0"/>
              <a:t>Used </a:t>
            </a:r>
            <a:r>
              <a:rPr lang="en-US" dirty="0"/>
              <a:t>sensor data for Map Data</a:t>
            </a:r>
          </a:p>
          <a:p>
            <a:r>
              <a:rPr lang="en-US" dirty="0"/>
              <a:t>Enumeration sweep </a:t>
            </a:r>
            <a:r>
              <a:rPr lang="en-US" dirty="0" smtClean="0"/>
              <a:t>algorithm</a:t>
            </a:r>
          </a:p>
          <a:p>
            <a:r>
              <a:rPr lang="en-US" dirty="0" smtClean="0"/>
              <a:t>Path instructions from Sweep algorithm</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24</a:t>
            </a:fld>
            <a:endParaRPr lang="en-US"/>
          </a:p>
        </p:txBody>
      </p:sp>
    </p:spTree>
    <p:extLst>
      <p:ext uri="{BB962C8B-B14F-4D97-AF65-F5344CB8AC3E}">
        <p14:creationId xmlns:p14="http://schemas.microsoft.com/office/powerpoint/2010/main" val="1103992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cs typeface="Arial"/>
              </a:rPr>
              <a:t>Nathan </a:t>
            </a:r>
            <a:r>
              <a:rPr lang="en-US" err="1">
                <a:cs typeface="Arial"/>
              </a:rPr>
              <a:t>Kocmoud </a:t>
            </a:r>
            <a:endParaRPr lang="en-US" dirty="0"/>
          </a:p>
        </p:txBody>
      </p:sp>
      <p:sp>
        <p:nvSpPr>
          <p:cNvPr id="3" name="Content Placeholder 2"/>
          <p:cNvSpPr>
            <a:spLocks noGrp="1"/>
          </p:cNvSpPr>
          <p:nvPr>
            <p:ph idx="1"/>
          </p:nvPr>
        </p:nvSpPr>
        <p:spPr>
          <a:xfrm>
            <a:off x="609600" y="2049463"/>
            <a:ext cx="8062666" cy="4076700"/>
          </a:xfrm>
        </p:spPr>
        <p:txBody>
          <a:bodyPr vert="horz" lIns="91440" tIns="45720" rIns="91440" bIns="45720" numCol="1" rtlCol="0" anchor="t">
            <a:normAutofit/>
          </a:bodyPr>
          <a:lstStyle/>
          <a:p>
            <a:pPr marL="0" indent="0">
              <a:buNone/>
            </a:pPr>
            <a:r>
              <a:rPr lang="en-US" sz="2800" dirty="0">
                <a:solidFill>
                  <a:srgbClr val="000000"/>
                </a:solidFill>
                <a:latin typeface="Arial"/>
                <a:cs typeface="Arial"/>
              </a:rPr>
              <a:t>Developed</a:t>
            </a:r>
            <a:r>
              <a:rPr lang="en-US" sz="2800">
                <a:solidFill>
                  <a:srgbClr val="000000"/>
                </a:solidFill>
                <a:latin typeface="Arial"/>
                <a:cs typeface="Arial"/>
              </a:rPr>
              <a:t> a C++ program that: </a:t>
            </a:r>
            <a:endParaRPr lang="en-US" sz="2800" dirty="0">
              <a:solidFill>
                <a:srgbClr val="000000"/>
              </a:solidFill>
              <a:latin typeface="Arial"/>
              <a:cs typeface="Arial"/>
            </a:endParaRPr>
          </a:p>
          <a:p>
            <a:r>
              <a:rPr lang="en-US" sz="2400" dirty="0">
                <a:solidFill>
                  <a:srgbClr val="000000"/>
                </a:solidFill>
                <a:latin typeface="Arial"/>
                <a:cs typeface="Arial"/>
              </a:rPr>
              <a:t>takes</a:t>
            </a:r>
            <a:r>
              <a:rPr lang="en-US" sz="2400">
                <a:solidFill>
                  <a:srgbClr val="000000"/>
                </a:solidFill>
                <a:latin typeface="Arial"/>
                <a:cs typeface="Arial"/>
              </a:rPr>
              <a:t> in points from the 2D scanner during </a:t>
            </a:r>
            <a:r>
              <a:rPr lang="en-US" sz="2400" smtClean="0">
                <a:solidFill>
                  <a:srgbClr val="000000"/>
                </a:solidFill>
                <a:latin typeface="Arial"/>
                <a:cs typeface="Arial"/>
              </a:rPr>
              <a:t>the </a:t>
            </a:r>
            <a:r>
              <a:rPr lang="en-US" sz="2400">
                <a:solidFill>
                  <a:srgbClr val="000000"/>
                </a:solidFill>
                <a:latin typeface="Arial"/>
                <a:cs typeface="Arial"/>
              </a:rPr>
              <a:t>navigation </a:t>
            </a:r>
            <a:r>
              <a:rPr lang="en-US" sz="2400" smtClean="0">
                <a:solidFill>
                  <a:srgbClr val="000000"/>
                </a:solidFill>
                <a:latin typeface="Arial"/>
                <a:cs typeface="Arial"/>
              </a:rPr>
              <a:t>phase</a:t>
            </a:r>
            <a:endParaRPr lang="en-US" sz="2400" dirty="0">
              <a:solidFill>
                <a:srgbClr val="000000"/>
              </a:solidFill>
              <a:latin typeface="Arial"/>
              <a:cs typeface="Arial"/>
            </a:endParaRPr>
          </a:p>
          <a:p>
            <a:r>
              <a:rPr lang="en-US" sz="2400">
                <a:solidFill>
                  <a:srgbClr val="000000"/>
                </a:solidFill>
                <a:latin typeface="Arial"/>
                <a:cs typeface="Arial"/>
              </a:rPr>
              <a:t>overlays points onto a grid of </a:t>
            </a:r>
            <a:r>
              <a:rPr lang="en-US" sz="2400" smtClean="0">
                <a:solidFill>
                  <a:srgbClr val="000000"/>
                </a:solidFill>
                <a:latin typeface="Arial"/>
                <a:cs typeface="Arial"/>
              </a:rPr>
              <a:t>4" </a:t>
            </a:r>
            <a:r>
              <a:rPr lang="en-US" sz="2400">
                <a:solidFill>
                  <a:srgbClr val="000000"/>
                </a:solidFill>
                <a:latin typeface="Arial"/>
                <a:cs typeface="Arial"/>
              </a:rPr>
              <a:t>x </a:t>
            </a:r>
            <a:r>
              <a:rPr lang="en-US" sz="2400" smtClean="0">
                <a:solidFill>
                  <a:srgbClr val="000000"/>
                </a:solidFill>
                <a:latin typeface="Arial"/>
                <a:cs typeface="Arial"/>
              </a:rPr>
              <a:t>4" </a:t>
            </a:r>
            <a:r>
              <a:rPr lang="en-US" sz="2400">
                <a:solidFill>
                  <a:srgbClr val="000000"/>
                </a:solidFill>
                <a:latin typeface="Arial"/>
                <a:cs typeface="Arial"/>
              </a:rPr>
              <a:t>cells </a:t>
            </a:r>
            <a:r>
              <a:rPr lang="en-US" sz="2400" smtClean="0">
                <a:solidFill>
                  <a:srgbClr val="000000"/>
                </a:solidFill>
                <a:latin typeface="Arial"/>
                <a:cs typeface="Arial"/>
              </a:rPr>
              <a:t>that </a:t>
            </a:r>
            <a:r>
              <a:rPr lang="en-US" sz="2400">
                <a:solidFill>
                  <a:srgbClr val="000000"/>
                </a:solidFill>
                <a:latin typeface="Arial"/>
                <a:cs typeface="Arial"/>
              </a:rPr>
              <a:t>each store number of points inside</a:t>
            </a:r>
            <a:endParaRPr lang="en-US" sz="2400" dirty="0">
              <a:solidFill>
                <a:srgbClr val="000000"/>
              </a:solidFill>
              <a:latin typeface="Arial"/>
              <a:cs typeface="Arial"/>
            </a:endParaRPr>
          </a:p>
          <a:p>
            <a:r>
              <a:rPr lang="en-US" sz="2400">
                <a:solidFill>
                  <a:srgbClr val="000000"/>
                </a:solidFill>
                <a:latin typeface="Arial"/>
                <a:cs typeface="Arial"/>
              </a:rPr>
              <a:t>Filters points for errors and prepares the map</a:t>
            </a:r>
            <a:endParaRPr lang="en-US" sz="2400" dirty="0">
              <a:solidFill>
                <a:srgbClr val="000000"/>
              </a:solidFill>
              <a:latin typeface="Arial" charset="0"/>
              <a:cs typeface="Arial" charset="0"/>
            </a:endParaRPr>
          </a:p>
          <a:p>
            <a:r>
              <a:rPr lang="en-US" sz="2400">
                <a:cs typeface="Arial"/>
              </a:rPr>
              <a:t>passes the simplified map and starting point to the </a:t>
            </a:r>
            <a:r>
              <a:rPr lang="en-US" sz="2400">
                <a:latin typeface="Arial" charset="0"/>
                <a:cs typeface="Arial" charset="0"/>
              </a:rPr>
              <a:t>Zhang-Suen </a:t>
            </a:r>
            <a:r>
              <a:rPr lang="en-US" sz="2400" smtClean="0">
                <a:latin typeface="Arial" charset="0"/>
                <a:cs typeface="Arial" charset="0"/>
              </a:rPr>
              <a:t>algorithm</a:t>
            </a:r>
            <a:endParaRPr lang="en-US" sz="2400" dirty="0">
              <a:cs typeface="Arial"/>
            </a:endParaRPr>
          </a:p>
          <a:p>
            <a:pPr marL="0" indent="0">
              <a:buNone/>
            </a:pPr>
            <a:endParaRPr lang="en-US" sz="2400" dirty="0">
              <a:cs typeface="Arial"/>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t>25</a:t>
            </a:fld>
            <a:endParaRPr lang="en-US"/>
          </a:p>
        </p:txBody>
      </p:sp>
      <p:pic>
        <p:nvPicPr>
          <p:cNvPr id="5" name="Picture 4"/>
          <p:cNvPicPr>
            <a:picLocks noChangeAspect="1"/>
          </p:cNvPicPr>
          <p:nvPr/>
        </p:nvPicPr>
        <p:blipFill>
          <a:blip r:embed="rId3"/>
          <a:srcRect l="18033" t="8311" r="51097" b="39678"/>
          <a:stretch>
            <a:fillRect/>
          </a:stretch>
        </p:blipFill>
        <p:spPr>
          <a:xfrm>
            <a:off x="8507784" y="2060469"/>
            <a:ext cx="3020304" cy="3193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41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71CAF9-4461-454A-B702-D536C3775752}" type="slidenum">
              <a:rPr lang="en-US" smtClean="0"/>
              <a:t>26</a:t>
            </a:fld>
            <a:endParaRPr lang="en-US"/>
          </a:p>
        </p:txBody>
      </p:sp>
      <p:pic>
        <p:nvPicPr>
          <p:cNvPr id="6" name="Picture 5" descr="Screen Shot 2015-05-09 at 1.00.54 PM.png"/>
          <p:cNvPicPr>
            <a:picLocks noChangeAspect="1"/>
          </p:cNvPicPr>
          <p:nvPr/>
        </p:nvPicPr>
        <p:blipFill>
          <a:blip r:embed="rId3"/>
          <a:stretch>
            <a:fillRect/>
          </a:stretch>
        </p:blipFill>
        <p:spPr>
          <a:xfrm>
            <a:off x="971476" y="1260541"/>
            <a:ext cx="4715553" cy="4710791"/>
          </a:xfrm>
          <a:prstGeom prst="rect">
            <a:avLst/>
          </a:prstGeom>
        </p:spPr>
      </p:pic>
      <p:pic>
        <p:nvPicPr>
          <p:cNvPr id="7" name="Picture 6" descr="Screen Shot 2015-05-09 at 1.01.35 PM.png"/>
          <p:cNvPicPr>
            <a:picLocks noChangeAspect="1"/>
          </p:cNvPicPr>
          <p:nvPr/>
        </p:nvPicPr>
        <p:blipFill>
          <a:blip r:embed="rId4"/>
          <a:stretch>
            <a:fillRect/>
          </a:stretch>
        </p:blipFill>
        <p:spPr>
          <a:xfrm>
            <a:off x="6045200" y="1260475"/>
            <a:ext cx="4715507" cy="4715507"/>
          </a:xfrm>
          <a:prstGeom prst="rect">
            <a:avLst/>
          </a:prstGeom>
        </p:spPr>
      </p:pic>
      <p:sp>
        <p:nvSpPr>
          <p:cNvPr id="8" name="Content Placeholder 2"/>
          <p:cNvSpPr txBox="1">
            <a:spLocks/>
          </p:cNvSpPr>
          <p:nvPr/>
        </p:nvSpPr>
        <p:spPr>
          <a:xfrm flipH="1">
            <a:off x="903288" y="6005513"/>
            <a:ext cx="4748883" cy="384523"/>
          </a:xfrm>
          <a:prstGeom prst="rect">
            <a:avLst/>
          </a:prstGeom>
        </p:spPr>
        <p:txBody>
          <a:bodyPr vert="horz" lIns="91440" tIns="45720" rIns="91440" bIns="45720" numCol="1" rtlCol="0" anchor="t">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solidFill>
                  <a:srgbClr val="000000"/>
                </a:solidFill>
                <a:latin typeface="Arial"/>
                <a:cs typeface="Arial"/>
              </a:rPr>
              <a:t>Sample map and </a:t>
            </a:r>
            <a:r>
              <a:rPr lang="en-US" sz="2400">
                <a:solidFill>
                  <a:srgbClr val="000000"/>
                </a:solidFill>
                <a:latin typeface="Arial"/>
                <a:cs typeface="Arial"/>
              </a:rPr>
              <a:t>starting </a:t>
            </a:r>
            <a:r>
              <a:rPr lang="en-US" sz="2400" smtClean="0">
                <a:solidFill>
                  <a:srgbClr val="000000"/>
                </a:solidFill>
                <a:latin typeface="Arial"/>
                <a:cs typeface="Arial"/>
              </a:rPr>
              <a:t>point</a:t>
            </a:r>
            <a:endParaRPr lang="en-US" sz="2400" dirty="0">
              <a:solidFill>
                <a:srgbClr val="000000"/>
              </a:solidFill>
              <a:latin typeface="Arial"/>
              <a:cs typeface="Arial"/>
            </a:endParaRPr>
          </a:p>
        </p:txBody>
      </p:sp>
      <p:sp>
        <p:nvSpPr>
          <p:cNvPr id="9" name="Content Placeholder 2"/>
          <p:cNvSpPr txBox="1">
            <a:spLocks/>
          </p:cNvSpPr>
          <p:nvPr/>
        </p:nvSpPr>
        <p:spPr>
          <a:xfrm flipH="1">
            <a:off x="6010275" y="5989638"/>
            <a:ext cx="5147889" cy="637556"/>
          </a:xfrm>
          <a:prstGeom prst="rect">
            <a:avLst/>
          </a:prstGeom>
        </p:spPr>
        <p:txBody>
          <a:bodyPr vert="horz" lIns="91440" tIns="45720" rIns="91440" bIns="45720" numCol="1" rtlCol="0" anchor="t">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a:solidFill>
                  <a:srgbClr val="000000"/>
                </a:solidFill>
                <a:latin typeface="Arial"/>
                <a:cs typeface="Arial"/>
              </a:rPr>
              <a:t>After </a:t>
            </a:r>
            <a:r>
              <a:rPr lang="en-US" sz="2400" smtClean="0">
                <a:solidFill>
                  <a:srgbClr val="000000"/>
                </a:solidFill>
                <a:latin typeface="Arial"/>
                <a:cs typeface="Arial"/>
              </a:rPr>
              <a:t>going </a:t>
            </a:r>
            <a:r>
              <a:rPr lang="en-US" sz="2400" dirty="0">
                <a:solidFill>
                  <a:srgbClr val="000000"/>
                </a:solidFill>
                <a:latin typeface="Arial"/>
                <a:cs typeface="Arial"/>
              </a:rPr>
              <a:t>through the </a:t>
            </a:r>
            <a:r>
              <a:rPr lang="en-US" sz="2400" dirty="0">
                <a:solidFill>
                  <a:srgbClr val="000000"/>
                </a:solidFill>
                <a:latin typeface="Arial" charset="0"/>
                <a:cs typeface="Arial" charset="0"/>
              </a:rPr>
              <a:t>Zhang-Suen algorithm </a:t>
            </a:r>
          </a:p>
          <a:p>
            <a:pPr marL="0" indent="0">
              <a:buFont typeface="Arial"/>
              <a:buNone/>
            </a:pPr>
            <a:endParaRPr lang="en-US" sz="2400" dirty="0">
              <a:cs typeface="Arial"/>
            </a:endParaRPr>
          </a:p>
        </p:txBody>
      </p:sp>
    </p:spTree>
    <p:extLst>
      <p:ext uri="{BB962C8B-B14F-4D97-AF65-F5344CB8AC3E}">
        <p14:creationId xmlns:p14="http://schemas.microsoft.com/office/powerpoint/2010/main" val="1420172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11452"/>
            <a:ext cx="10972800" cy="803756"/>
          </a:xfrm>
        </p:spPr>
        <p:txBody>
          <a:bodyPr>
            <a:normAutofit/>
          </a:bodyPr>
          <a:lstStyle/>
          <a:p>
            <a:r>
              <a:rPr lang="en-US" dirty="0">
                <a:cs typeface="Arial"/>
              </a:rPr>
              <a:t>Enumeration sweep </a:t>
            </a:r>
            <a:r>
              <a:rPr lang="en-US" dirty="0"/>
              <a:t>algorithm (Allison)</a:t>
            </a:r>
          </a:p>
        </p:txBody>
      </p:sp>
      <p:sp>
        <p:nvSpPr>
          <p:cNvPr id="4" name="Slide Number Placeholder 3"/>
          <p:cNvSpPr>
            <a:spLocks noGrp="1"/>
          </p:cNvSpPr>
          <p:nvPr>
            <p:ph type="sldNum" sz="quarter" idx="12"/>
          </p:nvPr>
        </p:nvSpPr>
        <p:spPr/>
        <p:txBody>
          <a:bodyPr/>
          <a:lstStyle/>
          <a:p>
            <a:fld id="{8C71CAF9-4461-454A-B702-D536C3775752}" type="slidenum">
              <a:rPr lang="en-US" smtClean="0"/>
              <a:t>27</a:t>
            </a:fld>
            <a:endParaRPr lang="en-US"/>
          </a:p>
        </p:txBody>
      </p:sp>
      <p:sp>
        <p:nvSpPr>
          <p:cNvPr id="6" name="Content Placeholder 5"/>
          <p:cNvSpPr>
            <a:spLocks noGrp="1"/>
          </p:cNvSpPr>
          <p:nvPr>
            <p:ph idx="1"/>
          </p:nvPr>
        </p:nvSpPr>
        <p:spPr>
          <a:xfrm>
            <a:off x="326922" y="2200595"/>
            <a:ext cx="6186375" cy="4149695"/>
          </a:xfrm>
        </p:spPr>
        <p:txBody>
          <a:bodyPr>
            <a:normAutofit/>
          </a:bodyPr>
          <a:lstStyle/>
          <a:p>
            <a:r>
              <a:rPr lang="en-US" dirty="0" smtClean="0"/>
              <a:t>Zhang-</a:t>
            </a:r>
            <a:r>
              <a:rPr lang="en-US" dirty="0" err="1" smtClean="0"/>
              <a:t>Suen</a:t>
            </a:r>
            <a:r>
              <a:rPr lang="en-US" dirty="0" smtClean="0"/>
              <a:t> image decomposition algorithm</a:t>
            </a:r>
          </a:p>
          <a:p>
            <a:r>
              <a:rPr lang="en-US" dirty="0" smtClean="0"/>
              <a:t>“Critical points” are spur endpoints and peaks of loop</a:t>
            </a:r>
          </a:p>
          <a:p>
            <a:r>
              <a:rPr lang="en-US" dirty="0" smtClean="0"/>
              <a:t>Create path from arbitrary </a:t>
            </a:r>
            <a:r>
              <a:rPr lang="en-US" dirty="0" err="1" smtClean="0"/>
              <a:t>startpoint</a:t>
            </a:r>
            <a:endParaRPr lang="en-US" dirty="0" smtClean="0"/>
          </a:p>
        </p:txBody>
      </p:sp>
      <p:pic>
        <p:nvPicPr>
          <p:cNvPr id="7" name="Picture 6" descr="Screen Shot 2015-04-25 at 2.51.3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85" y="1936524"/>
            <a:ext cx="5324454" cy="3865190"/>
          </a:xfrm>
          <a:prstGeom prst="rect">
            <a:avLst/>
          </a:prstGeom>
        </p:spPr>
      </p:pic>
    </p:spTree>
    <p:extLst>
      <p:ext uri="{BB962C8B-B14F-4D97-AF65-F5344CB8AC3E}">
        <p14:creationId xmlns:p14="http://schemas.microsoft.com/office/powerpoint/2010/main" val="612728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Raspberry Pi Camera Module Operation </a:t>
            </a:r>
            <a:r>
              <a:rPr lang="en-US" dirty="0" smtClean="0"/>
              <a:t>(Allison</a:t>
            </a:r>
            <a:r>
              <a:rPr lang="en-US" dirty="0"/>
              <a:t>)</a:t>
            </a:r>
          </a:p>
        </p:txBody>
      </p:sp>
      <p:sp>
        <p:nvSpPr>
          <p:cNvPr id="3" name="Content Placeholder 2"/>
          <p:cNvSpPr>
            <a:spLocks noGrp="1"/>
          </p:cNvSpPr>
          <p:nvPr>
            <p:ph idx="1"/>
          </p:nvPr>
        </p:nvSpPr>
        <p:spPr>
          <a:xfrm>
            <a:off x="609600" y="2049463"/>
            <a:ext cx="10486265" cy="3962162"/>
          </a:xfrm>
        </p:spPr>
        <p:txBody>
          <a:bodyPr vert="horz" lIns="91440" tIns="45720" rIns="91440" bIns="45720" rtlCol="0" anchor="t">
            <a:normAutofit/>
          </a:bodyPr>
          <a:lstStyle/>
          <a:p>
            <a:r>
              <a:rPr lang="en-US" dirty="0">
                <a:cs typeface="Arial"/>
              </a:rPr>
              <a:t>Wireless stream video from the Raspberry Pi</a:t>
            </a:r>
          </a:p>
          <a:p>
            <a:r>
              <a:rPr lang="en-US" dirty="0">
                <a:cs typeface="Arial"/>
              </a:rPr>
              <a:t>Base computer receives the stream using a TCP/IP protocol</a:t>
            </a:r>
          </a:p>
          <a:p>
            <a:r>
              <a:rPr lang="en-US" dirty="0">
                <a:cs typeface="Arial"/>
              </a:rPr>
              <a:t>Managed by VLC media player</a:t>
            </a:r>
          </a:p>
          <a:p>
            <a:r>
              <a:rPr lang="en-US" dirty="0">
                <a:cs typeface="Arial"/>
              </a:rPr>
              <a:t>The ffmpeg library can be used to process video</a:t>
            </a:r>
          </a:p>
          <a:p>
            <a:endParaRPr lang="en-US" dirty="0">
              <a:cs typeface="Arial"/>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t>28</a:t>
            </a:fld>
            <a:endParaRPr lang="en-US"/>
          </a:p>
        </p:txBody>
      </p:sp>
    </p:spTree>
    <p:extLst>
      <p:ext uri="{BB962C8B-B14F-4D97-AF65-F5344CB8AC3E}">
        <p14:creationId xmlns:p14="http://schemas.microsoft.com/office/powerpoint/2010/main" val="567003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cs typeface="Arial"/>
              </a:rPr>
              <a:t>Jui</a:t>
            </a:r>
            <a:r>
              <a:rPr lang="en-US" dirty="0">
                <a:cs typeface="Arial"/>
              </a:rPr>
              <a:t> Yen "</a:t>
            </a:r>
            <a:r>
              <a:rPr lang="en-US" dirty="0" err="1">
                <a:cs typeface="Arial"/>
              </a:rPr>
              <a:t>Olo</a:t>
            </a:r>
            <a:r>
              <a:rPr lang="en-US" dirty="0">
                <a:cs typeface="Arial"/>
              </a:rPr>
              <a:t>" Chua </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a:cs typeface="Arial"/>
              </a:rPr>
              <a:t>MATLAB People Detection Procedure:</a:t>
            </a:r>
          </a:p>
          <a:p>
            <a:pPr marL="0" indent="0">
              <a:buNone/>
            </a:pPr>
            <a:r>
              <a:rPr lang="en-US">
                <a:cs typeface="Arial"/>
              </a:rPr>
              <a:t>i</a:t>
            </a:r>
            <a:r>
              <a:rPr lang="en-US">
                <a:solidFill>
                  <a:srgbClr val="000000"/>
                </a:solidFill>
                <a:latin typeface="Arial"/>
                <a:cs typeface="Arial"/>
              </a:rPr>
              <a:t>. Break input video file into video frames.</a:t>
            </a:r>
          </a:p>
          <a:p>
            <a:pPr marL="0" indent="0">
              <a:buNone/>
            </a:pPr>
            <a:r>
              <a:rPr lang="en-US">
                <a:solidFill>
                  <a:srgbClr val="000000"/>
                </a:solidFill>
                <a:latin typeface="Arial"/>
                <a:cs typeface="Arial"/>
              </a:rPr>
              <a:t>ii. Apply people identification algorithm through Computer         Vision System Toolbox.</a:t>
            </a:r>
          </a:p>
          <a:p>
            <a:pPr marL="0" indent="0">
              <a:buNone/>
            </a:pPr>
            <a:r>
              <a:rPr lang="en-US">
                <a:solidFill>
                  <a:srgbClr val="000000"/>
                </a:solidFill>
                <a:latin typeface="Arial"/>
                <a:cs typeface="Arial"/>
              </a:rPr>
              <a:t>iii. Update global enumeration via comparing the counters      of previous and current frames.</a:t>
            </a:r>
          </a:p>
          <a:p>
            <a:endParaRPr lang="en-US">
              <a:solidFill>
                <a:srgbClr val="000000"/>
              </a:solidFill>
              <a:latin typeface="Arial"/>
              <a:cs typeface="Arial"/>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t>29</a:t>
            </a:fld>
            <a:endParaRPr lang="en-US"/>
          </a:p>
        </p:txBody>
      </p:sp>
    </p:spTree>
    <p:extLst>
      <p:ext uri="{BB962C8B-B14F-4D97-AF65-F5344CB8AC3E}">
        <p14:creationId xmlns:p14="http://schemas.microsoft.com/office/powerpoint/2010/main" val="2612824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50" y="2049271"/>
            <a:ext cx="11182350" cy="4076893"/>
          </a:xfrm>
        </p:spPr>
        <p:txBody>
          <a:bodyPr numCol="2">
            <a:normAutofit fontScale="92500" lnSpcReduction="20000"/>
          </a:bodyPr>
          <a:lstStyle/>
          <a:p>
            <a:r>
              <a:rPr lang="en-US" dirty="0"/>
              <a:t>Identify Mapping Area</a:t>
            </a:r>
          </a:p>
          <a:p>
            <a:r>
              <a:rPr lang="en-US" dirty="0"/>
              <a:t>ROS Mapping</a:t>
            </a:r>
          </a:p>
          <a:p>
            <a:r>
              <a:rPr lang="en-US" dirty="0"/>
              <a:t>Wireless Communication</a:t>
            </a:r>
          </a:p>
          <a:p>
            <a:r>
              <a:rPr lang="en-US" dirty="0"/>
              <a:t>APM Calibration</a:t>
            </a:r>
          </a:p>
          <a:p>
            <a:r>
              <a:rPr lang="en-US" dirty="0"/>
              <a:t>Movement of UAV</a:t>
            </a:r>
          </a:p>
          <a:p>
            <a:r>
              <a:rPr lang="en-US" dirty="0"/>
              <a:t>A* Path Planner</a:t>
            </a:r>
          </a:p>
          <a:p>
            <a:r>
              <a:rPr lang="en-US" dirty="0"/>
              <a:t>Identify People</a:t>
            </a:r>
          </a:p>
          <a:p>
            <a:r>
              <a:rPr lang="en-US" dirty="0"/>
              <a:t>Enumeration Search Algorithm</a:t>
            </a:r>
          </a:p>
          <a:p>
            <a:r>
              <a:rPr lang="en-US" dirty="0"/>
              <a:t>Enumeration Tracking </a:t>
            </a:r>
            <a:r>
              <a:rPr lang="en-US" dirty="0" smtClean="0"/>
              <a:t>Algorithm</a:t>
            </a:r>
          </a:p>
          <a:p>
            <a:r>
              <a:rPr lang="en-US" dirty="0" smtClean="0"/>
              <a:t>Camera Functions</a:t>
            </a:r>
            <a:endParaRPr lang="en-US" dirty="0"/>
          </a:p>
          <a:p>
            <a:r>
              <a:rPr lang="en-US" dirty="0" smtClean="0"/>
              <a:t>Ultrasonic </a:t>
            </a:r>
            <a:r>
              <a:rPr lang="en-US" dirty="0"/>
              <a:t>Wall Adder</a:t>
            </a:r>
          </a:p>
          <a:p>
            <a:r>
              <a:rPr lang="en-US" dirty="0"/>
              <a:t>SLAM</a:t>
            </a:r>
          </a:p>
          <a:p>
            <a:r>
              <a:rPr lang="en-US" dirty="0"/>
              <a:t>Follow A* Path</a:t>
            </a:r>
          </a:p>
          <a:p>
            <a:r>
              <a:rPr lang="en-US" dirty="0"/>
              <a:t>Height Reader/Adjuster</a:t>
            </a:r>
          </a:p>
          <a:p>
            <a:r>
              <a:rPr lang="en-US" dirty="0">
                <a:cs typeface="Arial"/>
              </a:rPr>
              <a:t>Power Management</a:t>
            </a:r>
          </a:p>
          <a:p>
            <a:r>
              <a:rPr lang="en-US" b="1" dirty="0"/>
              <a:t>Integration of Systems!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525" y="2553532"/>
            <a:ext cx="344682" cy="30891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8091" y="1978210"/>
            <a:ext cx="533549" cy="533549"/>
          </a:xfrm>
          <a:prstGeom prst="rect">
            <a:avLst/>
          </a:prstGeom>
        </p:spPr>
      </p:pic>
      <p:sp>
        <p:nvSpPr>
          <p:cNvPr id="2" name="Title 1"/>
          <p:cNvSpPr>
            <a:spLocks noGrp="1"/>
          </p:cNvSpPr>
          <p:nvPr>
            <p:ph type="title"/>
          </p:nvPr>
        </p:nvSpPr>
        <p:spPr>
          <a:xfrm>
            <a:off x="609600" y="687227"/>
            <a:ext cx="10972800" cy="803756"/>
          </a:xfrm>
        </p:spPr>
        <p:txBody>
          <a:bodyPr/>
          <a:lstStyle/>
          <a:p>
            <a:r>
              <a:rPr lang="en-US" dirty="0" smtClean="0"/>
              <a:t>All Team Tasks</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3</a:t>
            </a:fld>
            <a:endParaRPr lang="en-US"/>
          </a:p>
        </p:txBody>
      </p:sp>
      <p:grpSp>
        <p:nvGrpSpPr>
          <p:cNvPr id="12" name="Group 11"/>
          <p:cNvGrpSpPr/>
          <p:nvPr/>
        </p:nvGrpSpPr>
        <p:grpSpPr>
          <a:xfrm>
            <a:off x="5457675" y="2862451"/>
            <a:ext cx="533549" cy="533549"/>
            <a:chOff x="5488960" y="3045280"/>
            <a:chExt cx="533549" cy="53354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grpSp>
        <p:nvGrpSpPr>
          <p:cNvPr id="13" name="Group 12"/>
          <p:cNvGrpSpPr/>
          <p:nvPr/>
        </p:nvGrpSpPr>
        <p:grpSpPr>
          <a:xfrm>
            <a:off x="5471033" y="3293275"/>
            <a:ext cx="533549" cy="533549"/>
            <a:chOff x="5488960" y="3045280"/>
            <a:chExt cx="533549" cy="533549"/>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5883" y="3868597"/>
            <a:ext cx="344682" cy="308919"/>
          </a:xfrm>
          <a:prstGeom prst="rect">
            <a:avLst/>
          </a:prstGeom>
        </p:spPr>
      </p:pic>
      <p:grpSp>
        <p:nvGrpSpPr>
          <p:cNvPr id="18" name="Group 17"/>
          <p:cNvGrpSpPr/>
          <p:nvPr/>
        </p:nvGrpSpPr>
        <p:grpSpPr>
          <a:xfrm>
            <a:off x="5457674" y="4640004"/>
            <a:ext cx="533549" cy="533549"/>
            <a:chOff x="5488960" y="3045280"/>
            <a:chExt cx="533549" cy="533549"/>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524" y="5267060"/>
            <a:ext cx="344682" cy="308919"/>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7340" y="2090524"/>
            <a:ext cx="344682" cy="308919"/>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7340" y="2862451"/>
            <a:ext cx="344682" cy="308919"/>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906" y="3195304"/>
            <a:ext cx="533549" cy="533549"/>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098" y="3821577"/>
            <a:ext cx="344682" cy="308919"/>
          </a:xfrm>
          <a:prstGeom prst="rect">
            <a:avLst/>
          </a:prstGeom>
        </p:spPr>
      </p:pic>
      <p:grpSp>
        <p:nvGrpSpPr>
          <p:cNvPr id="29" name="Group 28"/>
          <p:cNvGrpSpPr/>
          <p:nvPr/>
        </p:nvGrpSpPr>
        <p:grpSpPr>
          <a:xfrm>
            <a:off x="10802905" y="5077197"/>
            <a:ext cx="533549" cy="533549"/>
            <a:chOff x="5488960" y="3045280"/>
            <a:chExt cx="533549" cy="53354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7755" y="5629926"/>
            <a:ext cx="344682" cy="308919"/>
          </a:xfrm>
          <a:prstGeom prst="rect">
            <a:avLst/>
          </a:prstGeom>
        </p:spPr>
      </p:pic>
      <p:sp>
        <p:nvSpPr>
          <p:cNvPr id="33" name="TextBox 32"/>
          <p:cNvSpPr txBox="1"/>
          <p:nvPr/>
        </p:nvSpPr>
        <p:spPr>
          <a:xfrm>
            <a:off x="7933039" y="164757"/>
            <a:ext cx="2964302" cy="1200329"/>
          </a:xfrm>
          <a:prstGeom prst="rect">
            <a:avLst/>
          </a:prstGeom>
          <a:noFill/>
        </p:spPr>
        <p:txBody>
          <a:bodyPr wrap="square" rtlCol="0">
            <a:spAutoFit/>
          </a:bodyPr>
          <a:lstStyle/>
          <a:p>
            <a:pPr algn="r"/>
            <a:r>
              <a:rPr lang="en-US" sz="2400" dirty="0" smtClean="0"/>
              <a:t>Basics Completed:</a:t>
            </a:r>
          </a:p>
          <a:p>
            <a:pPr algn="r"/>
            <a:r>
              <a:rPr lang="en-US" sz="2400" dirty="0" smtClean="0"/>
              <a:t>Some Testing:</a:t>
            </a:r>
          </a:p>
          <a:p>
            <a:pPr algn="r"/>
            <a:r>
              <a:rPr lang="en-US" sz="2400" dirty="0" smtClean="0"/>
              <a:t>Fully Completed:</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7755" y="569271"/>
            <a:ext cx="344682" cy="308919"/>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7747" y="65867"/>
            <a:ext cx="533549" cy="533549"/>
          </a:xfrm>
          <a:prstGeom prst="rect">
            <a:avLst/>
          </a:prstGeom>
        </p:spPr>
      </p:pic>
      <p:grpSp>
        <p:nvGrpSpPr>
          <p:cNvPr id="36" name="Group 35"/>
          <p:cNvGrpSpPr/>
          <p:nvPr/>
        </p:nvGrpSpPr>
        <p:grpSpPr>
          <a:xfrm>
            <a:off x="10813321" y="822330"/>
            <a:ext cx="533549" cy="533549"/>
            <a:chOff x="5488960" y="3045280"/>
            <a:chExt cx="533549" cy="533549"/>
          </a:xfrm>
        </p:grpSpPr>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spTree>
    <p:extLst>
      <p:ext uri="{BB962C8B-B14F-4D97-AF65-F5344CB8AC3E}">
        <p14:creationId xmlns:p14="http://schemas.microsoft.com/office/powerpoint/2010/main" val="38130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 fill="hold"/>
                                        <p:tgtEl>
                                          <p:spTgt spid="6"/>
                                        </p:tgtEl>
                                        <p:attrNameLst>
                                          <p:attrName>ppt_x</p:attrName>
                                        </p:attrNameLst>
                                      </p:cBhvr>
                                      <p:tavLst>
                                        <p:tav tm="0">
                                          <p:val>
                                            <p:strVal val="#ppt_x"/>
                                          </p:val>
                                        </p:tav>
                                        <p:tav tm="100000">
                                          <p:val>
                                            <p:strVal val="#ppt_x"/>
                                          </p:val>
                                        </p:tav>
                                      </p:tavLst>
                                    </p:anim>
                                    <p:anim calcmode="lin" valueType="num">
                                      <p:cBhvr additive="base">
                                        <p:cTn id="8" dur="15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50"/>
                            </p:stCondLst>
                            <p:childTnLst>
                              <p:par>
                                <p:cTn id="10" presetID="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50" fill="hold"/>
                                        <p:tgtEl>
                                          <p:spTgt spid="5"/>
                                        </p:tgtEl>
                                        <p:attrNameLst>
                                          <p:attrName>ppt_x</p:attrName>
                                        </p:attrNameLst>
                                      </p:cBhvr>
                                      <p:tavLst>
                                        <p:tav tm="0">
                                          <p:val>
                                            <p:strVal val="#ppt_x"/>
                                          </p:val>
                                        </p:tav>
                                        <p:tav tm="100000">
                                          <p:val>
                                            <p:strVal val="#ppt_x"/>
                                          </p:val>
                                        </p:tav>
                                      </p:tavLst>
                                    </p:anim>
                                    <p:anim calcmode="lin" valueType="num">
                                      <p:cBhvr additive="base">
                                        <p:cTn id="13" dur="1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300"/>
                            </p:stCondLst>
                            <p:childTnLst>
                              <p:par>
                                <p:cTn id="15" presetID="2" presetClass="entr" presetSubtype="1"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 fill="hold"/>
                                        <p:tgtEl>
                                          <p:spTgt spid="12"/>
                                        </p:tgtEl>
                                        <p:attrNameLst>
                                          <p:attrName>ppt_x</p:attrName>
                                        </p:attrNameLst>
                                      </p:cBhvr>
                                      <p:tavLst>
                                        <p:tav tm="0">
                                          <p:val>
                                            <p:strVal val="#ppt_x"/>
                                          </p:val>
                                        </p:tav>
                                        <p:tav tm="100000">
                                          <p:val>
                                            <p:strVal val="#ppt_x"/>
                                          </p:val>
                                        </p:tav>
                                      </p:tavLst>
                                    </p:anim>
                                    <p:anim calcmode="lin" valueType="num">
                                      <p:cBhvr additive="base">
                                        <p:cTn id="18" dur="150" fill="hold"/>
                                        <p:tgtEl>
                                          <p:spTgt spid="12"/>
                                        </p:tgtEl>
                                        <p:attrNameLst>
                                          <p:attrName>ppt_y</p:attrName>
                                        </p:attrNameLst>
                                      </p:cBhvr>
                                      <p:tavLst>
                                        <p:tav tm="0">
                                          <p:val>
                                            <p:strVal val="0-#ppt_h/2"/>
                                          </p:val>
                                        </p:tav>
                                        <p:tav tm="100000">
                                          <p:val>
                                            <p:strVal val="#ppt_y"/>
                                          </p:val>
                                        </p:tav>
                                      </p:tavLst>
                                    </p:anim>
                                  </p:childTnLst>
                                </p:cTn>
                              </p:par>
                            </p:childTnLst>
                          </p:cTn>
                        </p:par>
                        <p:par>
                          <p:cTn id="19" fill="hold">
                            <p:stCondLst>
                              <p:cond delay="450"/>
                            </p:stCondLst>
                            <p:childTnLst>
                              <p:par>
                                <p:cTn id="20" presetID="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 fill="hold"/>
                                        <p:tgtEl>
                                          <p:spTgt spid="13"/>
                                        </p:tgtEl>
                                        <p:attrNameLst>
                                          <p:attrName>ppt_x</p:attrName>
                                        </p:attrNameLst>
                                      </p:cBhvr>
                                      <p:tavLst>
                                        <p:tav tm="0">
                                          <p:val>
                                            <p:strVal val="#ppt_x"/>
                                          </p:val>
                                        </p:tav>
                                        <p:tav tm="100000">
                                          <p:val>
                                            <p:strVal val="#ppt_x"/>
                                          </p:val>
                                        </p:tav>
                                      </p:tavLst>
                                    </p:anim>
                                    <p:anim calcmode="lin" valueType="num">
                                      <p:cBhvr additive="base">
                                        <p:cTn id="23" dur="150" fill="hold"/>
                                        <p:tgtEl>
                                          <p:spTgt spid="13"/>
                                        </p:tgtEl>
                                        <p:attrNameLst>
                                          <p:attrName>ppt_y</p:attrName>
                                        </p:attrNameLst>
                                      </p:cBhvr>
                                      <p:tavLst>
                                        <p:tav tm="0">
                                          <p:val>
                                            <p:strVal val="0-#ppt_h/2"/>
                                          </p:val>
                                        </p:tav>
                                        <p:tav tm="100000">
                                          <p:val>
                                            <p:strVal val="#ppt_y"/>
                                          </p:val>
                                        </p:tav>
                                      </p:tavLst>
                                    </p:anim>
                                  </p:childTnLst>
                                </p:cTn>
                              </p:par>
                            </p:childTnLst>
                          </p:cTn>
                        </p:par>
                        <p:par>
                          <p:cTn id="24" fill="hold">
                            <p:stCondLst>
                              <p:cond delay="600"/>
                            </p:stCondLst>
                            <p:childTnLst>
                              <p:par>
                                <p:cTn id="25" presetID="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50" fill="hold"/>
                                        <p:tgtEl>
                                          <p:spTgt spid="17"/>
                                        </p:tgtEl>
                                        <p:attrNameLst>
                                          <p:attrName>ppt_x</p:attrName>
                                        </p:attrNameLst>
                                      </p:cBhvr>
                                      <p:tavLst>
                                        <p:tav tm="0">
                                          <p:val>
                                            <p:strVal val="#ppt_x"/>
                                          </p:val>
                                        </p:tav>
                                        <p:tav tm="100000">
                                          <p:val>
                                            <p:strVal val="#ppt_x"/>
                                          </p:val>
                                        </p:tav>
                                      </p:tavLst>
                                    </p:anim>
                                    <p:anim calcmode="lin" valueType="num">
                                      <p:cBhvr additive="base">
                                        <p:cTn id="28" dur="15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 presetClass="entr" presetSubtype="1"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150" fill="hold"/>
                                        <p:tgtEl>
                                          <p:spTgt spid="18"/>
                                        </p:tgtEl>
                                        <p:attrNameLst>
                                          <p:attrName>ppt_x</p:attrName>
                                        </p:attrNameLst>
                                      </p:cBhvr>
                                      <p:tavLst>
                                        <p:tav tm="0">
                                          <p:val>
                                            <p:strVal val="#ppt_x"/>
                                          </p:val>
                                        </p:tav>
                                        <p:tav tm="100000">
                                          <p:val>
                                            <p:strVal val="#ppt_x"/>
                                          </p:val>
                                        </p:tav>
                                      </p:tavLst>
                                    </p:anim>
                                    <p:anim calcmode="lin" valueType="num">
                                      <p:cBhvr additive="base">
                                        <p:cTn id="33" dur="150" fill="hold"/>
                                        <p:tgtEl>
                                          <p:spTgt spid="18"/>
                                        </p:tgtEl>
                                        <p:attrNameLst>
                                          <p:attrName>ppt_y</p:attrName>
                                        </p:attrNameLst>
                                      </p:cBhvr>
                                      <p:tavLst>
                                        <p:tav tm="0">
                                          <p:val>
                                            <p:strVal val="0-#ppt_h/2"/>
                                          </p:val>
                                        </p:tav>
                                        <p:tav tm="100000">
                                          <p:val>
                                            <p:strVal val="#ppt_y"/>
                                          </p:val>
                                        </p:tav>
                                      </p:tavLst>
                                    </p:anim>
                                  </p:childTnLst>
                                </p:cTn>
                              </p:par>
                            </p:childTnLst>
                          </p:cTn>
                        </p:par>
                        <p:par>
                          <p:cTn id="34" fill="hold">
                            <p:stCondLst>
                              <p:cond delay="900"/>
                            </p:stCondLst>
                            <p:childTnLst>
                              <p:par>
                                <p:cTn id="35" presetID="2" presetClass="entr" presetSubtype="1"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150" fill="hold"/>
                                        <p:tgtEl>
                                          <p:spTgt spid="21"/>
                                        </p:tgtEl>
                                        <p:attrNameLst>
                                          <p:attrName>ppt_x</p:attrName>
                                        </p:attrNameLst>
                                      </p:cBhvr>
                                      <p:tavLst>
                                        <p:tav tm="0">
                                          <p:val>
                                            <p:strVal val="#ppt_x"/>
                                          </p:val>
                                        </p:tav>
                                        <p:tav tm="100000">
                                          <p:val>
                                            <p:strVal val="#ppt_x"/>
                                          </p:val>
                                        </p:tav>
                                      </p:tavLst>
                                    </p:anim>
                                    <p:anim calcmode="lin" valueType="num">
                                      <p:cBhvr additive="base">
                                        <p:cTn id="38" dur="150" fill="hold"/>
                                        <p:tgtEl>
                                          <p:spTgt spid="21"/>
                                        </p:tgtEl>
                                        <p:attrNameLst>
                                          <p:attrName>ppt_y</p:attrName>
                                        </p:attrNameLst>
                                      </p:cBhvr>
                                      <p:tavLst>
                                        <p:tav tm="0">
                                          <p:val>
                                            <p:strVal val="0-#ppt_h/2"/>
                                          </p:val>
                                        </p:tav>
                                        <p:tav tm="100000">
                                          <p:val>
                                            <p:strVal val="#ppt_y"/>
                                          </p:val>
                                        </p:tav>
                                      </p:tavLst>
                                    </p:anim>
                                  </p:childTnLst>
                                </p:cTn>
                              </p:par>
                            </p:childTnLst>
                          </p:cTn>
                        </p:par>
                        <p:par>
                          <p:cTn id="39" fill="hold">
                            <p:stCondLst>
                              <p:cond delay="1050"/>
                            </p:stCondLst>
                            <p:childTnLst>
                              <p:par>
                                <p:cTn id="40" presetID="2" presetClass="entr" presetSubtype="1"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150" fill="hold"/>
                                        <p:tgtEl>
                                          <p:spTgt spid="32"/>
                                        </p:tgtEl>
                                        <p:attrNameLst>
                                          <p:attrName>ppt_x</p:attrName>
                                        </p:attrNameLst>
                                      </p:cBhvr>
                                      <p:tavLst>
                                        <p:tav tm="0">
                                          <p:val>
                                            <p:strVal val="#ppt_x"/>
                                          </p:val>
                                        </p:tav>
                                        <p:tav tm="100000">
                                          <p:val>
                                            <p:strVal val="#ppt_x"/>
                                          </p:val>
                                        </p:tav>
                                      </p:tavLst>
                                    </p:anim>
                                    <p:anim calcmode="lin" valueType="num">
                                      <p:cBhvr additive="base">
                                        <p:cTn id="43" dur="1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1200"/>
                            </p:stCondLst>
                            <p:childTnLst>
                              <p:par>
                                <p:cTn id="45" presetID="2" presetClass="entr" presetSubtype="1"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50" fill="hold"/>
                                        <p:tgtEl>
                                          <p:spTgt spid="29"/>
                                        </p:tgtEl>
                                        <p:attrNameLst>
                                          <p:attrName>ppt_x</p:attrName>
                                        </p:attrNameLst>
                                      </p:cBhvr>
                                      <p:tavLst>
                                        <p:tav tm="0">
                                          <p:val>
                                            <p:strVal val="#ppt_x"/>
                                          </p:val>
                                        </p:tav>
                                        <p:tav tm="100000">
                                          <p:val>
                                            <p:strVal val="#ppt_x"/>
                                          </p:val>
                                        </p:tav>
                                      </p:tavLst>
                                    </p:anim>
                                    <p:anim calcmode="lin" valueType="num">
                                      <p:cBhvr additive="base">
                                        <p:cTn id="48" dur="15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1350"/>
                            </p:stCondLst>
                            <p:childTnLst>
                              <p:par>
                                <p:cTn id="50" presetID="2" presetClass="entr" presetSubtype="1"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150" fill="hold"/>
                                        <p:tgtEl>
                                          <p:spTgt spid="28"/>
                                        </p:tgtEl>
                                        <p:attrNameLst>
                                          <p:attrName>ppt_x</p:attrName>
                                        </p:attrNameLst>
                                      </p:cBhvr>
                                      <p:tavLst>
                                        <p:tav tm="0">
                                          <p:val>
                                            <p:strVal val="#ppt_x"/>
                                          </p:val>
                                        </p:tav>
                                        <p:tav tm="100000">
                                          <p:val>
                                            <p:strVal val="#ppt_x"/>
                                          </p:val>
                                        </p:tav>
                                      </p:tavLst>
                                    </p:anim>
                                    <p:anim calcmode="lin" valueType="num">
                                      <p:cBhvr additive="base">
                                        <p:cTn id="53" dur="150" fill="hold"/>
                                        <p:tgtEl>
                                          <p:spTgt spid="28"/>
                                        </p:tgtEl>
                                        <p:attrNameLst>
                                          <p:attrName>ppt_y</p:attrName>
                                        </p:attrNameLst>
                                      </p:cBhvr>
                                      <p:tavLst>
                                        <p:tav tm="0">
                                          <p:val>
                                            <p:strVal val="0-#ppt_h/2"/>
                                          </p:val>
                                        </p:tav>
                                        <p:tav tm="100000">
                                          <p:val>
                                            <p:strVal val="#ppt_y"/>
                                          </p:val>
                                        </p:tav>
                                      </p:tavLst>
                                    </p:anim>
                                  </p:childTnLst>
                                </p:cTn>
                              </p:par>
                            </p:childTnLst>
                          </p:cTn>
                        </p:par>
                        <p:par>
                          <p:cTn id="54" fill="hold">
                            <p:stCondLst>
                              <p:cond delay="1500"/>
                            </p:stCondLst>
                            <p:childTnLst>
                              <p:par>
                                <p:cTn id="55" presetID="2" presetClass="entr" presetSubtype="1"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150" fill="hold"/>
                                        <p:tgtEl>
                                          <p:spTgt spid="27"/>
                                        </p:tgtEl>
                                        <p:attrNameLst>
                                          <p:attrName>ppt_x</p:attrName>
                                        </p:attrNameLst>
                                      </p:cBhvr>
                                      <p:tavLst>
                                        <p:tav tm="0">
                                          <p:val>
                                            <p:strVal val="#ppt_x"/>
                                          </p:val>
                                        </p:tav>
                                        <p:tav tm="100000">
                                          <p:val>
                                            <p:strVal val="#ppt_x"/>
                                          </p:val>
                                        </p:tav>
                                      </p:tavLst>
                                    </p:anim>
                                    <p:anim calcmode="lin" valueType="num">
                                      <p:cBhvr additive="base">
                                        <p:cTn id="58" dur="150" fill="hold"/>
                                        <p:tgtEl>
                                          <p:spTgt spid="27"/>
                                        </p:tgtEl>
                                        <p:attrNameLst>
                                          <p:attrName>ppt_y</p:attrName>
                                        </p:attrNameLst>
                                      </p:cBhvr>
                                      <p:tavLst>
                                        <p:tav tm="0">
                                          <p:val>
                                            <p:strVal val="0-#ppt_h/2"/>
                                          </p:val>
                                        </p:tav>
                                        <p:tav tm="100000">
                                          <p:val>
                                            <p:strVal val="#ppt_y"/>
                                          </p:val>
                                        </p:tav>
                                      </p:tavLst>
                                    </p:anim>
                                  </p:childTnLst>
                                </p:cTn>
                              </p:par>
                            </p:childTnLst>
                          </p:cTn>
                        </p:par>
                        <p:par>
                          <p:cTn id="59" fill="hold">
                            <p:stCondLst>
                              <p:cond delay="1650"/>
                            </p:stCondLst>
                            <p:childTnLst>
                              <p:par>
                                <p:cTn id="60" presetID="2" presetClass="entr" presetSubtype="1"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150" fill="hold"/>
                                        <p:tgtEl>
                                          <p:spTgt spid="26"/>
                                        </p:tgtEl>
                                        <p:attrNameLst>
                                          <p:attrName>ppt_x</p:attrName>
                                        </p:attrNameLst>
                                      </p:cBhvr>
                                      <p:tavLst>
                                        <p:tav tm="0">
                                          <p:val>
                                            <p:strVal val="#ppt_x"/>
                                          </p:val>
                                        </p:tav>
                                        <p:tav tm="100000">
                                          <p:val>
                                            <p:strVal val="#ppt_x"/>
                                          </p:val>
                                        </p:tav>
                                      </p:tavLst>
                                    </p:anim>
                                    <p:anim calcmode="lin" valueType="num">
                                      <p:cBhvr additive="base">
                                        <p:cTn id="63" dur="150" fill="hold"/>
                                        <p:tgtEl>
                                          <p:spTgt spid="26"/>
                                        </p:tgtEl>
                                        <p:attrNameLst>
                                          <p:attrName>ppt_y</p:attrName>
                                        </p:attrNameLst>
                                      </p:cBhvr>
                                      <p:tavLst>
                                        <p:tav tm="0">
                                          <p:val>
                                            <p:strVal val="0-#ppt_h/2"/>
                                          </p:val>
                                        </p:tav>
                                        <p:tav tm="100000">
                                          <p:val>
                                            <p:strVal val="#ppt_y"/>
                                          </p:val>
                                        </p:tav>
                                      </p:tavLst>
                                    </p:anim>
                                  </p:childTnLst>
                                </p:cTn>
                              </p:par>
                            </p:childTnLst>
                          </p:cTn>
                        </p:par>
                        <p:par>
                          <p:cTn id="64" fill="hold">
                            <p:stCondLst>
                              <p:cond delay="1800"/>
                            </p:stCondLst>
                            <p:childTnLst>
                              <p:par>
                                <p:cTn id="65" presetID="2" presetClass="entr" presetSubtype="1"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50" fill="hold"/>
                                        <p:tgtEl>
                                          <p:spTgt spid="22"/>
                                        </p:tgtEl>
                                        <p:attrNameLst>
                                          <p:attrName>ppt_x</p:attrName>
                                        </p:attrNameLst>
                                      </p:cBhvr>
                                      <p:tavLst>
                                        <p:tav tm="0">
                                          <p:val>
                                            <p:strVal val="#ppt_x"/>
                                          </p:val>
                                        </p:tav>
                                        <p:tav tm="100000">
                                          <p:val>
                                            <p:strVal val="#ppt_x"/>
                                          </p:val>
                                        </p:tav>
                                      </p:tavLst>
                                    </p:anim>
                                    <p:anim calcmode="lin" valueType="num">
                                      <p:cBhvr additive="base">
                                        <p:cTn id="68" dur="1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Counting Algorithm Currently (Dayton)</a:t>
            </a:r>
            <a:endParaRPr lang="en-US" dirty="0"/>
          </a:p>
        </p:txBody>
      </p:sp>
      <p:sp>
        <p:nvSpPr>
          <p:cNvPr id="3" name="Content Placeholder 2"/>
          <p:cNvSpPr>
            <a:spLocks noGrp="1"/>
          </p:cNvSpPr>
          <p:nvPr>
            <p:ph idx="1"/>
          </p:nvPr>
        </p:nvSpPr>
        <p:spPr/>
        <p:txBody>
          <a:bodyPr>
            <a:normAutofit fontScale="92500"/>
          </a:bodyPr>
          <a:lstStyle/>
          <a:p>
            <a:r>
              <a:rPr lang="en-US" dirty="0" smtClean="0"/>
              <a:t>Speed is faster, but not to real time yet</a:t>
            </a:r>
          </a:p>
          <a:p>
            <a:pPr lvl="1"/>
            <a:r>
              <a:rPr lang="en-US" dirty="0" smtClean="0"/>
              <a:t>Image Size (Reduced to 700 wide by 500 tall)</a:t>
            </a:r>
          </a:p>
          <a:p>
            <a:pPr lvl="1"/>
            <a:r>
              <a:rPr lang="en-US" dirty="0" smtClean="0"/>
              <a:t>Functions: 25% of Processing Time – “displaying tracking results”</a:t>
            </a:r>
          </a:p>
          <a:p>
            <a:r>
              <a:rPr lang="en-US" dirty="0" smtClean="0"/>
              <a:t>Accuracy</a:t>
            </a:r>
          </a:p>
          <a:p>
            <a:pPr lvl="1"/>
            <a:r>
              <a:rPr lang="en-US" dirty="0" smtClean="0"/>
              <a:t>Close up sparse crowds (occupant’s feet in the ROI)</a:t>
            </a:r>
          </a:p>
          <a:p>
            <a:pPr lvl="1"/>
            <a:r>
              <a:rPr lang="en-US" dirty="0" smtClean="0"/>
              <a:t>Far away crowds</a:t>
            </a:r>
          </a:p>
          <a:p>
            <a:pPr lvl="1"/>
            <a:r>
              <a:rPr lang="en-US" dirty="0" smtClean="0"/>
              <a:t>Unpredictable Patterns: Sitting, varying velocity, complex walking patterns</a:t>
            </a:r>
          </a:p>
        </p:txBody>
      </p:sp>
      <p:sp>
        <p:nvSpPr>
          <p:cNvPr id="4" name="Slide Number Placeholder 3"/>
          <p:cNvSpPr>
            <a:spLocks noGrp="1"/>
          </p:cNvSpPr>
          <p:nvPr>
            <p:ph type="sldNum" sz="quarter" idx="12"/>
          </p:nvPr>
        </p:nvSpPr>
        <p:spPr/>
        <p:txBody>
          <a:bodyPr/>
          <a:lstStyle/>
          <a:p>
            <a:fld id="{8C71CAF9-4461-454A-B702-D536C3775752}" type="slidenum">
              <a:rPr lang="en-US" smtClean="0"/>
              <a:t>30</a:t>
            </a:fld>
            <a:endParaRPr lang="en-US"/>
          </a:p>
        </p:txBody>
      </p:sp>
    </p:spTree>
    <p:extLst>
      <p:ext uri="{BB962C8B-B14F-4D97-AF65-F5344CB8AC3E}">
        <p14:creationId xmlns:p14="http://schemas.microsoft.com/office/powerpoint/2010/main" val="188565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Updating Tracks: Adding and Deleting </a:t>
            </a:r>
            <a:r>
              <a:rPr lang="en-US"/>
              <a:t>(Dayton and Olo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Originally we hypothesized that the </a:t>
            </a:r>
            <a:r>
              <a:rPr lang="en-US" dirty="0"/>
              <a:t>deleted tracks </a:t>
            </a:r>
            <a:r>
              <a:rPr lang="en-US" dirty="0" smtClean="0"/>
              <a:t>provided </a:t>
            </a:r>
            <a:r>
              <a:rPr lang="en-US" dirty="0"/>
              <a:t>the best data for providing a people </a:t>
            </a:r>
            <a:r>
              <a:rPr lang="en-US" dirty="0" smtClean="0"/>
              <a:t>count</a:t>
            </a:r>
            <a:r>
              <a:rPr lang="en-US" dirty="0"/>
              <a:t> </a:t>
            </a:r>
            <a:r>
              <a:rPr lang="en-US" dirty="0" smtClean="0"/>
              <a:t>because of </a:t>
            </a:r>
            <a:r>
              <a:rPr lang="en-US" i="1" u="sng" dirty="0" smtClean="0"/>
              <a:t>track age </a:t>
            </a:r>
            <a:r>
              <a:rPr lang="en-US" dirty="0" smtClean="0"/>
              <a:t>and </a:t>
            </a:r>
            <a:r>
              <a:rPr lang="en-US" i="1" u="sng" dirty="0" smtClean="0"/>
              <a:t>track certainty </a:t>
            </a:r>
            <a:r>
              <a:rPr lang="en-US" dirty="0" smtClean="0"/>
              <a:t>history.</a:t>
            </a:r>
          </a:p>
          <a:p>
            <a:pPr marL="0" indent="0">
              <a:buNone/>
            </a:pPr>
            <a:endParaRPr lang="en-US" dirty="0" smtClean="0"/>
          </a:p>
          <a:p>
            <a:pPr marL="0" indent="0">
              <a:buNone/>
            </a:pPr>
            <a:r>
              <a:rPr lang="en-US" dirty="0" smtClean="0"/>
              <a:t>Now, the count has proved to be </a:t>
            </a:r>
            <a:r>
              <a:rPr lang="en-US" i="1" dirty="0" smtClean="0"/>
              <a:t>more effective </a:t>
            </a:r>
            <a:r>
              <a:rPr lang="en-US" dirty="0" smtClean="0"/>
              <a:t>by taking the difference between the number of detected people in video frame and if it is a positive number a new person is detected. That detection is added to the global count.</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31</a:t>
            </a:fld>
            <a:endParaRPr lang="en-US"/>
          </a:p>
        </p:txBody>
      </p:sp>
    </p:spTree>
    <p:extLst>
      <p:ext uri="{BB962C8B-B14F-4D97-AF65-F5344CB8AC3E}">
        <p14:creationId xmlns:p14="http://schemas.microsoft.com/office/powerpoint/2010/main" val="2630785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~20ft</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32</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6883" t="17239" r="16883" b="16422"/>
          <a:stretch/>
        </p:blipFill>
        <p:spPr>
          <a:xfrm>
            <a:off x="452845" y="1813456"/>
            <a:ext cx="7384869" cy="4160624"/>
          </a:xfrm>
          <a:prstGeom prst="rect">
            <a:avLst/>
          </a:prstGeom>
        </p:spPr>
      </p:pic>
      <p:sp>
        <p:nvSpPr>
          <p:cNvPr id="9" name="Content Placeholder 8"/>
          <p:cNvSpPr>
            <a:spLocks noGrp="1"/>
          </p:cNvSpPr>
          <p:nvPr>
            <p:ph idx="1"/>
          </p:nvPr>
        </p:nvSpPr>
        <p:spPr>
          <a:xfrm>
            <a:off x="8499566" y="2049272"/>
            <a:ext cx="3082834" cy="3733220"/>
          </a:xfrm>
        </p:spPr>
        <p:txBody>
          <a:bodyPr>
            <a:normAutofit/>
          </a:bodyPr>
          <a:lstStyle/>
          <a:p>
            <a:pPr marL="0" indent="0">
              <a:buNone/>
            </a:pPr>
            <a:r>
              <a:rPr lang="en-US" sz="2400" dirty="0" smtClean="0"/>
              <a:t>About 7 out of 9</a:t>
            </a:r>
            <a:endParaRPr lang="en-US" sz="2400" dirty="0"/>
          </a:p>
        </p:txBody>
      </p:sp>
    </p:spTree>
    <p:extLst>
      <p:ext uri="{BB962C8B-B14F-4D97-AF65-F5344CB8AC3E}">
        <p14:creationId xmlns:p14="http://schemas.microsoft.com/office/powerpoint/2010/main" val="2562241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t>
            </a:r>
            <a:r>
              <a:rPr lang="en-US" dirty="0" smtClean="0"/>
              <a:t>~80ft</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6956" t="17444" r="16956" b="16121"/>
          <a:stretch/>
        </p:blipFill>
        <p:spPr>
          <a:xfrm>
            <a:off x="609600" y="1852933"/>
            <a:ext cx="8421188" cy="4761800"/>
          </a:xfrm>
        </p:spPr>
      </p:pic>
      <p:sp>
        <p:nvSpPr>
          <p:cNvPr id="4" name="Slide Number Placeholder 3"/>
          <p:cNvSpPr>
            <a:spLocks noGrp="1"/>
          </p:cNvSpPr>
          <p:nvPr>
            <p:ph type="sldNum" sz="quarter" idx="12"/>
          </p:nvPr>
        </p:nvSpPr>
        <p:spPr/>
        <p:txBody>
          <a:bodyPr/>
          <a:lstStyle/>
          <a:p>
            <a:fld id="{8C71CAF9-4461-454A-B702-D536C3775752}" type="slidenum">
              <a:rPr lang="en-US" smtClean="0"/>
              <a:t>33</a:t>
            </a:fld>
            <a:endParaRPr lang="en-US"/>
          </a:p>
        </p:txBody>
      </p:sp>
      <p:sp>
        <p:nvSpPr>
          <p:cNvPr id="6" name="TextBox 5"/>
          <p:cNvSpPr txBox="1"/>
          <p:nvPr/>
        </p:nvSpPr>
        <p:spPr>
          <a:xfrm>
            <a:off x="9413966" y="2473235"/>
            <a:ext cx="2168434" cy="369332"/>
          </a:xfrm>
          <a:prstGeom prst="rect">
            <a:avLst/>
          </a:prstGeom>
          <a:noFill/>
        </p:spPr>
        <p:txBody>
          <a:bodyPr wrap="square" rtlCol="0">
            <a:spAutoFit/>
          </a:bodyPr>
          <a:lstStyle/>
          <a:p>
            <a:r>
              <a:rPr lang="en-US" dirty="0" smtClean="0"/>
              <a:t>About 6 out of 28</a:t>
            </a:r>
            <a:endParaRPr lang="en-US" dirty="0"/>
          </a:p>
        </p:txBody>
      </p:sp>
    </p:spTree>
    <p:extLst>
      <p:ext uri="{BB962C8B-B14F-4D97-AF65-F5344CB8AC3E}">
        <p14:creationId xmlns:p14="http://schemas.microsoft.com/office/powerpoint/2010/main" val="256037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120" y="116489"/>
            <a:ext cx="10972800" cy="803756"/>
          </a:xfrm>
        </p:spPr>
        <p:txBody>
          <a:bodyPr/>
          <a:lstStyle/>
          <a:p>
            <a:r>
              <a:rPr lang="en-US" dirty="0" smtClean="0"/>
              <a:t>Newer Results</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34</a:t>
            </a:fld>
            <a:endParaRPr lang="en-US"/>
          </a:p>
        </p:txBody>
      </p:sp>
      <p:pic>
        <p:nvPicPr>
          <p:cNvPr id="5" name="jk7FfYI40gU"/>
          <p:cNvPicPr>
            <a:picLocks noRot="1" noChangeAspect="1"/>
          </p:cNvPicPr>
          <p:nvPr>
            <a:videoFile r:link="rId1"/>
          </p:nvPr>
        </p:nvPicPr>
        <p:blipFill>
          <a:blip r:embed="rId3"/>
          <a:stretch>
            <a:fillRect/>
          </a:stretch>
        </p:blipFill>
        <p:spPr>
          <a:xfrm>
            <a:off x="1519709" y="1103060"/>
            <a:ext cx="9014179" cy="5070476"/>
          </a:xfrm>
          <a:prstGeom prst="rect">
            <a:avLst/>
          </a:prstGeom>
        </p:spPr>
      </p:pic>
      <p:sp>
        <p:nvSpPr>
          <p:cNvPr id="6" name="TextBox 5"/>
          <p:cNvSpPr txBox="1"/>
          <p:nvPr/>
        </p:nvSpPr>
        <p:spPr>
          <a:xfrm>
            <a:off x="1911096" y="6356351"/>
            <a:ext cx="8028432" cy="646331"/>
          </a:xfrm>
          <a:prstGeom prst="rect">
            <a:avLst/>
          </a:prstGeom>
          <a:noFill/>
        </p:spPr>
        <p:txBody>
          <a:bodyPr wrap="square" rtlCol="0">
            <a:spAutoFit/>
          </a:bodyPr>
          <a:lstStyle/>
          <a:p>
            <a:r>
              <a:rPr lang="en-US" dirty="0">
                <a:hlinkClick r:id="rId4"/>
              </a:rPr>
              <a:t>https://</a:t>
            </a:r>
            <a:r>
              <a:rPr lang="en-US" dirty="0" smtClean="0">
                <a:hlinkClick r:id="rId4"/>
              </a:rPr>
              <a:t>youtu.be/jk7FfYI40gU</a:t>
            </a:r>
            <a:endParaRPr lang="en-US" dirty="0" smtClean="0"/>
          </a:p>
          <a:p>
            <a:endParaRPr lang="en-US" dirty="0" smtClean="0"/>
          </a:p>
        </p:txBody>
      </p:sp>
    </p:spTree>
    <p:extLst>
      <p:ext uri="{BB962C8B-B14F-4D97-AF65-F5344CB8AC3E}">
        <p14:creationId xmlns:p14="http://schemas.microsoft.com/office/powerpoint/2010/main" val="42749138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to Crowds and Distance</a:t>
            </a:r>
            <a:endParaRPr lang="en-US" dirty="0"/>
          </a:p>
        </p:txBody>
      </p:sp>
      <p:sp>
        <p:nvSpPr>
          <p:cNvPr id="3" name="Content Placeholder 2"/>
          <p:cNvSpPr>
            <a:spLocks noGrp="1"/>
          </p:cNvSpPr>
          <p:nvPr>
            <p:ph idx="1"/>
          </p:nvPr>
        </p:nvSpPr>
        <p:spPr>
          <a:xfrm>
            <a:off x="609600" y="2049271"/>
            <a:ext cx="10972800" cy="1141985"/>
          </a:xfrm>
        </p:spPr>
        <p:txBody>
          <a:bodyPr/>
          <a:lstStyle/>
          <a:p>
            <a:pPr marL="514350" lvl="1" indent="-514350">
              <a:buFont typeface="+mj-lt"/>
              <a:buAutoNum type="arabicPeriod"/>
            </a:pPr>
            <a:r>
              <a:rPr lang="en-US" dirty="0"/>
              <a:t>P</a:t>
            </a:r>
            <a:r>
              <a:rPr lang="en-US" dirty="0" smtClean="0"/>
              <a:t>oint the Pi camera </a:t>
            </a:r>
            <a:r>
              <a:rPr lang="en-US" dirty="0"/>
              <a:t>down at an angle </a:t>
            </a:r>
            <a:endParaRPr lang="en-US" dirty="0" smtClean="0"/>
          </a:p>
          <a:p>
            <a:pPr marL="514350" lvl="1" indent="-514350">
              <a:buFont typeface="+mj-lt"/>
              <a:buAutoNum type="arabicPeriod"/>
            </a:pPr>
            <a:r>
              <a:rPr lang="en-US" dirty="0" smtClean="0"/>
              <a:t>Get closer for counts</a:t>
            </a:r>
            <a:endParaRPr lang="en-US" dirty="0"/>
          </a:p>
          <a:p>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35</a:t>
            </a:fld>
            <a:endParaRPr lang="en-US"/>
          </a:p>
        </p:txBody>
      </p:sp>
      <p:sp>
        <p:nvSpPr>
          <p:cNvPr id="5" name="Title 1"/>
          <p:cNvSpPr txBox="1">
            <a:spLocks/>
          </p:cNvSpPr>
          <p:nvPr/>
        </p:nvSpPr>
        <p:spPr>
          <a:xfrm>
            <a:off x="609600" y="3089481"/>
            <a:ext cx="10972800" cy="80375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r>
              <a:rPr lang="en-US" dirty="0" smtClean="0"/>
              <a:t>New Results</a:t>
            </a:r>
            <a:endParaRPr lang="en-US" dirty="0"/>
          </a:p>
        </p:txBody>
      </p:sp>
      <p:sp>
        <p:nvSpPr>
          <p:cNvPr id="6" name="Content Placeholder 2"/>
          <p:cNvSpPr txBox="1">
            <a:spLocks/>
          </p:cNvSpPr>
          <p:nvPr/>
        </p:nvSpPr>
        <p:spPr>
          <a:xfrm>
            <a:off x="609600" y="3982808"/>
            <a:ext cx="10972800" cy="22534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lvl="1" indent="-514350">
              <a:buFont typeface="+mj-lt"/>
              <a:buAutoNum type="arabicPeriod"/>
            </a:pPr>
            <a:r>
              <a:rPr lang="en-US" dirty="0" smtClean="0"/>
              <a:t>UAV flight demonstrated successfully</a:t>
            </a:r>
          </a:p>
          <a:p>
            <a:pPr marL="514350" lvl="1" indent="-514350">
              <a:buFont typeface="+mj-lt"/>
              <a:buAutoNum type="arabicPeriod"/>
            </a:pPr>
            <a:r>
              <a:rPr lang="en-US" dirty="0" smtClean="0"/>
              <a:t>Pi camera communication success</a:t>
            </a:r>
          </a:p>
          <a:p>
            <a:pPr marL="514350" lvl="1" indent="-514350">
              <a:buFont typeface="+mj-lt"/>
              <a:buAutoNum type="arabicPeriod"/>
            </a:pPr>
            <a:r>
              <a:rPr lang="en-US" dirty="0" smtClean="0"/>
              <a:t>Stable flight footage for effective people detections</a:t>
            </a:r>
          </a:p>
          <a:p>
            <a:pPr marL="514350" lvl="1" indent="-514350">
              <a:buFont typeface="+mj-lt"/>
              <a:buAutoNum type="arabicPeriod"/>
            </a:pPr>
            <a:r>
              <a:rPr lang="en-US" dirty="0" smtClean="0"/>
              <a:t>Successful processing on base computer</a:t>
            </a:r>
          </a:p>
          <a:p>
            <a:pPr marL="0" lvl="1" indent="0">
              <a:buNone/>
            </a:pPr>
            <a:endParaRPr lang="en-US" dirty="0" smtClean="0"/>
          </a:p>
          <a:p>
            <a:pPr marL="514350" lvl="1" indent="-514350">
              <a:buFont typeface="+mj-lt"/>
              <a:buAutoNum type="arabicPeriod"/>
            </a:pPr>
            <a:endParaRPr lang="en-US" dirty="0" smtClean="0"/>
          </a:p>
          <a:p>
            <a:endParaRPr lang="en-US" dirty="0"/>
          </a:p>
        </p:txBody>
      </p:sp>
    </p:spTree>
    <p:extLst>
      <p:ext uri="{BB962C8B-B14F-4D97-AF65-F5344CB8AC3E}">
        <p14:creationId xmlns:p14="http://schemas.microsoft.com/office/powerpoint/2010/main" val="6014435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(Dayton)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Enumeration</a:t>
            </a:r>
          </a:p>
          <a:p>
            <a:pPr lvl="1"/>
            <a:r>
              <a:rPr lang="en-US" dirty="0" smtClean="0"/>
              <a:t>Successfully demonstrated people counting </a:t>
            </a:r>
          </a:p>
          <a:p>
            <a:pPr lvl="1"/>
            <a:r>
              <a:rPr lang="en-US" dirty="0" smtClean="0"/>
              <a:t>Completed map creation and decomposition</a:t>
            </a:r>
          </a:p>
          <a:p>
            <a:pPr lvl="1"/>
            <a:r>
              <a:rPr lang="en-US" dirty="0" smtClean="0"/>
              <a:t>Enumeration sweep algorithm should cover all territory (but still needs to be implemented autonomously)</a:t>
            </a:r>
          </a:p>
          <a:p>
            <a:pPr lvl="1"/>
            <a:r>
              <a:rPr lang="en-US" dirty="0" smtClean="0"/>
              <a:t>Demonstrated effective communication between Raspberry Pi and base computer</a:t>
            </a:r>
          </a:p>
          <a:p>
            <a:pPr lvl="1"/>
            <a:r>
              <a:rPr lang="en-US" dirty="0" smtClean="0"/>
              <a:t>The algorithm allows for scalability: the addition of more UAVs</a:t>
            </a:r>
          </a:p>
          <a:p>
            <a:pPr lvl="1"/>
            <a:r>
              <a:rPr lang="en-US" dirty="0" smtClean="0"/>
              <a:t>The algorithm is an effective fast paced method</a:t>
            </a:r>
          </a:p>
        </p:txBody>
      </p:sp>
      <p:sp>
        <p:nvSpPr>
          <p:cNvPr id="4" name="Slide Number Placeholder 3"/>
          <p:cNvSpPr>
            <a:spLocks noGrp="1"/>
          </p:cNvSpPr>
          <p:nvPr>
            <p:ph type="sldNum" sz="quarter" idx="12"/>
          </p:nvPr>
        </p:nvSpPr>
        <p:spPr/>
        <p:txBody>
          <a:bodyPr/>
          <a:lstStyle/>
          <a:p>
            <a:fld id="{8C71CAF9-4461-454A-B702-D536C3775752}" type="slidenum">
              <a:rPr lang="en-US" smtClean="0"/>
              <a:t>36</a:t>
            </a:fld>
            <a:endParaRPr lang="en-US"/>
          </a:p>
        </p:txBody>
      </p:sp>
    </p:spTree>
    <p:extLst>
      <p:ext uri="{BB962C8B-B14F-4D97-AF65-F5344CB8AC3E}">
        <p14:creationId xmlns:p14="http://schemas.microsoft.com/office/powerpoint/2010/main" val="18958726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of Enumeration (Dayton)</a:t>
            </a:r>
            <a:endParaRPr lang="en-US" dirty="0"/>
          </a:p>
        </p:txBody>
      </p:sp>
      <p:sp>
        <p:nvSpPr>
          <p:cNvPr id="3" name="Content Placeholder 2"/>
          <p:cNvSpPr>
            <a:spLocks noGrp="1"/>
          </p:cNvSpPr>
          <p:nvPr>
            <p:ph idx="1"/>
          </p:nvPr>
        </p:nvSpPr>
        <p:spPr/>
        <p:txBody>
          <a:bodyPr/>
          <a:lstStyle/>
          <a:p>
            <a:r>
              <a:rPr lang="en-US" dirty="0" smtClean="0"/>
              <a:t>Autonomously convert Enumeration Sweep into flight instructions</a:t>
            </a:r>
          </a:p>
          <a:p>
            <a:r>
              <a:rPr lang="en-US" dirty="0" smtClean="0"/>
              <a:t>Execute autonomous enumeration sweep</a:t>
            </a:r>
          </a:p>
          <a:p>
            <a:r>
              <a:rPr lang="en-US" dirty="0" smtClean="0"/>
              <a:t>Gather empirical data on autonomous count</a:t>
            </a:r>
          </a:p>
          <a:p>
            <a:r>
              <a:rPr lang="en-US" dirty="0" smtClean="0"/>
              <a:t>Determine sources of error</a:t>
            </a:r>
          </a:p>
          <a:p>
            <a:r>
              <a:rPr lang="en-US" dirty="0" smtClean="0"/>
              <a:t>Improve on design (there's always room for improvement)</a:t>
            </a:r>
          </a:p>
          <a:p>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37</a:t>
            </a:fld>
            <a:endParaRPr lang="en-US"/>
          </a:p>
        </p:txBody>
      </p:sp>
    </p:spTree>
    <p:extLst>
      <p:ext uri="{BB962C8B-B14F-4D97-AF65-F5344CB8AC3E}">
        <p14:creationId xmlns:p14="http://schemas.microsoft.com/office/powerpoint/2010/main" val="1930571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Team Conclusion</a:t>
            </a:r>
            <a:endParaRPr lang="en-US" sz="5400" dirty="0"/>
          </a:p>
        </p:txBody>
      </p:sp>
      <p:sp>
        <p:nvSpPr>
          <p:cNvPr id="3" name="Content Placeholder 2"/>
          <p:cNvSpPr>
            <a:spLocks noGrp="1"/>
          </p:cNvSpPr>
          <p:nvPr>
            <p:ph idx="1"/>
          </p:nvPr>
        </p:nvSpPr>
        <p:spPr>
          <a:xfrm>
            <a:off x="1223433" y="2066195"/>
            <a:ext cx="9745133" cy="4076893"/>
          </a:xfrm>
        </p:spPr>
        <p:txBody>
          <a:bodyPr anchor="ctr">
            <a:normAutofit/>
          </a:bodyPr>
          <a:lstStyle/>
          <a:p>
            <a:pPr marL="0" indent="0" algn="just">
              <a:buNone/>
            </a:pPr>
            <a:r>
              <a:rPr lang="en-US" sz="4400" dirty="0"/>
              <a:t>The team believes that autonomous control is within reach and that a little more work will prove the validity of their autonomous </a:t>
            </a:r>
            <a:r>
              <a:rPr lang="en-US" sz="4400" dirty="0" smtClean="0"/>
              <a:t>design</a:t>
            </a:r>
            <a:endParaRPr lang="en-US" sz="4400" dirty="0"/>
          </a:p>
        </p:txBody>
      </p:sp>
      <p:sp>
        <p:nvSpPr>
          <p:cNvPr id="4" name="Slide Number Placeholder 3"/>
          <p:cNvSpPr>
            <a:spLocks noGrp="1"/>
          </p:cNvSpPr>
          <p:nvPr>
            <p:ph type="sldNum" sz="quarter" idx="12"/>
          </p:nvPr>
        </p:nvSpPr>
        <p:spPr/>
        <p:txBody>
          <a:bodyPr/>
          <a:lstStyle/>
          <a:p>
            <a:fld id="{8C71CAF9-4461-454A-B702-D536C3775752}" type="slidenum">
              <a:rPr lang="en-US" smtClean="0"/>
              <a:t>38</a:t>
            </a:fld>
            <a:endParaRPr lang="en-US"/>
          </a:p>
        </p:txBody>
      </p:sp>
    </p:spTree>
    <p:extLst>
      <p:ext uri="{BB962C8B-B14F-4D97-AF65-F5344CB8AC3E}">
        <p14:creationId xmlns:p14="http://schemas.microsoft.com/office/powerpoint/2010/main" val="1460047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Flying</a:t>
            </a:r>
            <a:r>
              <a:rPr lang="en-US"/>
              <a:t> Spring </a:t>
            </a:r>
            <a:r>
              <a:rPr lang="en-US" dirty="0"/>
              <a:t>Schedule</a:t>
            </a:r>
          </a:p>
        </p:txBody>
      </p:sp>
      <p:sp>
        <p:nvSpPr>
          <p:cNvPr id="4" name="Slide Number Placeholder 3"/>
          <p:cNvSpPr>
            <a:spLocks noGrp="1"/>
          </p:cNvSpPr>
          <p:nvPr>
            <p:ph type="sldNum" sz="quarter" idx="12"/>
          </p:nvPr>
        </p:nvSpPr>
        <p:spPr/>
        <p:txBody>
          <a:bodyPr/>
          <a:lstStyle/>
          <a:p>
            <a:fld id="{8C71CAF9-4461-454A-B702-D536C3775752}" type="slidenum">
              <a:rPr lang="en-US" smtClean="0"/>
              <a:t>39</a:t>
            </a:fld>
            <a:endParaRPr lang="en-US"/>
          </a:p>
        </p:txBody>
      </p:sp>
      <p:graphicFrame>
        <p:nvGraphicFramePr>
          <p:cNvPr id="6" name="Table 2"/>
          <p:cNvGraphicFramePr>
            <a:graphicFrameLocks noGrp="1"/>
          </p:cNvGraphicFramePr>
          <p:nvPr>
            <p:extLst/>
          </p:nvPr>
        </p:nvGraphicFramePr>
        <p:xfrm>
          <a:off x="517616" y="2042545"/>
          <a:ext cx="11172966" cy="4197988"/>
        </p:xfrm>
        <a:graphic>
          <a:graphicData uri="http://schemas.openxmlformats.org/drawingml/2006/table">
            <a:tbl>
              <a:tblPr firstRow="1" firstCol="1" bandRow="1"/>
              <a:tblGrid>
                <a:gridCol w="5587068">
                  <a:extLst>
                    <a:ext uri="{9D8B030D-6E8A-4147-A177-3AD203B41FA5}">
                      <a16:colId xmlns="" xmlns:a16="http://schemas.microsoft.com/office/drawing/2014/main" val="20000"/>
                    </a:ext>
                  </a:extLst>
                </a:gridCol>
                <a:gridCol w="1473354">
                  <a:extLst>
                    <a:ext uri="{9D8B030D-6E8A-4147-A177-3AD203B41FA5}">
                      <a16:colId xmlns="" xmlns:a16="http://schemas.microsoft.com/office/drawing/2014/main" val="20001"/>
                    </a:ext>
                  </a:extLst>
                </a:gridCol>
                <a:gridCol w="1789084">
                  <a:extLst>
                    <a:ext uri="{9D8B030D-6E8A-4147-A177-3AD203B41FA5}">
                      <a16:colId xmlns="" xmlns:a16="http://schemas.microsoft.com/office/drawing/2014/main" val="20002"/>
                    </a:ext>
                  </a:extLst>
                </a:gridCol>
                <a:gridCol w="2323460">
                  <a:extLst>
                    <a:ext uri="{9D8B030D-6E8A-4147-A177-3AD203B41FA5}">
                      <a16:colId xmlns="" xmlns:a16="http://schemas.microsoft.com/office/drawing/2014/main" val="20003"/>
                    </a:ext>
                  </a:extLst>
                </a:gridCol>
              </a:tblGrid>
              <a:tr h="0">
                <a:tc>
                  <a:txBody>
                    <a:bodyPr/>
                    <a:lstStyle/>
                    <a:p>
                      <a:pPr marL="0" marR="0" algn="l">
                        <a:lnSpc>
                          <a:spcPct val="100000"/>
                        </a:lnSpc>
                        <a:spcBef>
                          <a:spcPts val="0"/>
                        </a:spcBef>
                        <a:spcAft>
                          <a:spcPts val="0"/>
                        </a:spcAft>
                      </a:pPr>
                      <a:r>
                        <a:rPr lang="en-US" sz="1600" dirty="0">
                          <a:solidFill>
                            <a:srgbClr val="363636"/>
                          </a:solidFill>
                          <a:effectLst/>
                          <a:latin typeface="Times New Roman" panose="02020603050405020304" pitchFamily="18" charset="0"/>
                          <a:ea typeface="Times New Roman" panose="02020603050405020304" pitchFamily="18" charset="0"/>
                          <a:cs typeface="Times New Roman" panose="02020603050405020304" pitchFamily="18" charset="0"/>
                        </a:rPr>
                        <a:t>Task Name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89" marR="1589" marT="1589" marB="1589"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DFE3E8"/>
                    </a:solidFill>
                  </a:tcPr>
                </a:tc>
                <a:tc>
                  <a:txBody>
                    <a:bodyPr/>
                    <a:lstStyle/>
                    <a:p>
                      <a:pPr marL="0" marR="0" algn="l">
                        <a:lnSpc>
                          <a:spcPct val="100000"/>
                        </a:lnSpc>
                        <a:spcBef>
                          <a:spcPts val="0"/>
                        </a:spcBef>
                        <a:spcAft>
                          <a:spcPts val="0"/>
                        </a:spcAft>
                      </a:pPr>
                      <a:r>
                        <a:rPr lang="en-US" sz="1600">
                          <a:solidFill>
                            <a:srgbClr val="363636"/>
                          </a:solidFill>
                          <a:effectLst/>
                          <a:latin typeface="Times New Roman" panose="02020603050405020304" pitchFamily="18" charset="0"/>
                          <a:ea typeface="Times New Roman" panose="02020603050405020304" pitchFamily="18" charset="0"/>
                          <a:cs typeface="Times New Roman" panose="02020603050405020304" pitchFamily="18" charset="0"/>
                        </a:rPr>
                        <a:t>Duration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89" marR="1589" marT="1589" marB="1589"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DFE3E8"/>
                    </a:solidFill>
                  </a:tcPr>
                </a:tc>
                <a:tc>
                  <a:txBody>
                    <a:bodyPr/>
                    <a:lstStyle/>
                    <a:p>
                      <a:pPr marL="0" marR="0" algn="l">
                        <a:lnSpc>
                          <a:spcPct val="100000"/>
                        </a:lnSpc>
                        <a:spcBef>
                          <a:spcPts val="0"/>
                        </a:spcBef>
                        <a:spcAft>
                          <a:spcPts val="0"/>
                        </a:spcAft>
                      </a:pPr>
                      <a:r>
                        <a:rPr lang="en-US" sz="1600">
                          <a:solidFill>
                            <a:srgbClr val="363636"/>
                          </a:solidFill>
                          <a:effectLst/>
                          <a:latin typeface="Times New Roman" panose="02020603050405020304" pitchFamily="18" charset="0"/>
                          <a:ea typeface="Times New Roman" panose="02020603050405020304" pitchFamily="18" charset="0"/>
                          <a:cs typeface="Times New Roman" panose="02020603050405020304" pitchFamily="18" charset="0"/>
                        </a:rPr>
                        <a:t>Start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89" marR="1589" marT="1589" marB="1589"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DFE3E8"/>
                    </a:solidFill>
                  </a:tcPr>
                </a:tc>
                <a:tc>
                  <a:txBody>
                    <a:bodyPr/>
                    <a:lstStyle/>
                    <a:p>
                      <a:pPr marL="0" marR="0" algn="l">
                        <a:lnSpc>
                          <a:spcPct val="100000"/>
                        </a:lnSpc>
                        <a:spcBef>
                          <a:spcPts val="0"/>
                        </a:spcBef>
                        <a:spcAft>
                          <a:spcPts val="0"/>
                        </a:spcAft>
                      </a:pPr>
                      <a:r>
                        <a:rPr lang="en-US" sz="1600">
                          <a:solidFill>
                            <a:srgbClr val="363636"/>
                          </a:solidFill>
                          <a:effectLst/>
                          <a:latin typeface="Times New Roman" panose="02020603050405020304" pitchFamily="18" charset="0"/>
                          <a:ea typeface="Times New Roman" panose="02020603050405020304" pitchFamily="18" charset="0"/>
                          <a:cs typeface="Times New Roman" panose="02020603050405020304" pitchFamily="18" charset="0"/>
                        </a:rPr>
                        <a:t>Finish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89" marR="1589" marT="1589" marB="1589"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DFE3E8"/>
                    </a:solidFill>
                  </a:tcPr>
                </a:tc>
                <a:extLst>
                  <a:ext uri="{0D108BD9-81ED-4DB2-BD59-A6C34878D82A}">
                    <a16:rowId xmlns="" xmlns:a16="http://schemas.microsoft.com/office/drawing/2014/main" val="10000"/>
                  </a:ext>
                </a:extLst>
              </a:tr>
              <a:tr h="0">
                <a:tc>
                  <a:txBody>
                    <a:bodyPr/>
                    <a:lstStyle/>
                    <a:p>
                      <a:pPr marL="0" marR="0" algn="l">
                        <a:lnSpc>
                          <a:spcPct val="100000"/>
                        </a:lnSpc>
                        <a:spcBef>
                          <a:spcPts val="0"/>
                        </a:spcBef>
                        <a:spcAft>
                          <a:spcPts val="0"/>
                        </a:spcAft>
                      </a:pPr>
                      <a:r>
                        <a:rPr lang="en-US" sz="1400" b="1" dirty="0">
                          <a:solidFill>
                            <a:schemeClr val="tx1"/>
                          </a:solidFill>
                          <a:effectLst/>
                          <a:latin typeface="Calibri" panose="020F0502020204030204" pitchFamily="34" charset="0"/>
                          <a:ea typeface="Times New Roman" panose="02020603050405020304" pitchFamily="18" charset="0"/>
                        </a:rPr>
                        <a:t>TRL level 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Times New Roman" panose="02020603050405020304" pitchFamily="18" charset="0"/>
                        </a:rPr>
                        <a:t>22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Times New Roman" panose="02020603050405020304" pitchFamily="18" charset="0"/>
                        </a:rPr>
                        <a:t>Fri 12/12/14</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Calibri" panose="020F0502020204030204" pitchFamily="34" charset="0"/>
                          <a:cs typeface="Calibri" panose="020F0502020204030204" pitchFamily="34" charset="0"/>
                        </a:rPr>
                        <a:t>Mon 2/28/15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Test </a:t>
                      </a:r>
                      <a:r>
                        <a:rPr lang="en-US" sz="1400" dirty="0" err="1">
                          <a:solidFill>
                            <a:schemeClr val="tx1"/>
                          </a:solidFill>
                          <a:effectLst/>
                          <a:latin typeface="Calibri" panose="020F0502020204030204" pitchFamily="34" charset="0"/>
                          <a:ea typeface="Times New Roman" panose="02020603050405020304" pitchFamily="18" charset="0"/>
                        </a:rPr>
                        <a:t>Ardu</a:t>
                      </a:r>
                      <a:r>
                        <a:rPr lang="en-US" sz="1400" dirty="0">
                          <a:solidFill>
                            <a:schemeClr val="tx1"/>
                          </a:solidFill>
                          <a:effectLst/>
                          <a:latin typeface="Calibri" panose="020F0502020204030204" pitchFamily="34" charset="0"/>
                          <a:ea typeface="Times New Roman" panose="02020603050405020304" pitchFamily="18" charset="0"/>
                        </a:rPr>
                        <a:t>-Copter software with autonomous control</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20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Tue 12/16/14</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Mon 1/12/15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Hector Mapping Using Real-Time Data</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31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Mon 12/1/14</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Sat 1/10/15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Have camera actively working live (Enumeration)</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32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Fri 1/30/15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Sat 3/14/15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Test Ultrasonic Sensor</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30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Tue 1/20/15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Sat 2/28/15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0">
                <a:tc>
                  <a:txBody>
                    <a:bodyPr/>
                    <a:lstStyle/>
                    <a:p>
                      <a:pPr marL="0" marR="0" algn="l">
                        <a:lnSpc>
                          <a:spcPct val="100000"/>
                        </a:lnSpc>
                        <a:spcBef>
                          <a:spcPts val="0"/>
                        </a:spcBef>
                        <a:spcAft>
                          <a:spcPts val="0"/>
                        </a:spcAft>
                      </a:pPr>
                      <a:r>
                        <a:rPr lang="en-US" sz="1400" b="1" dirty="0">
                          <a:solidFill>
                            <a:schemeClr val="tx1"/>
                          </a:solidFill>
                          <a:effectLst/>
                          <a:latin typeface="Calibri" panose="020F0502020204030204" pitchFamily="34" charset="0"/>
                          <a:ea typeface="Times New Roman" panose="02020603050405020304" pitchFamily="18" charset="0"/>
                        </a:rPr>
                        <a:t>TRL level 6</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Times New Roman" panose="02020603050405020304" pitchFamily="18" charset="0"/>
                        </a:rPr>
                        <a:t>22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Times New Roman" panose="02020603050405020304" pitchFamily="18" charset="0"/>
                        </a:rPr>
                        <a:t>Thu 1/15/15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Calibri" panose="020F0502020204030204" pitchFamily="34" charset="0"/>
                          <a:cs typeface="Calibri" panose="020F0502020204030204" pitchFamily="34" charset="0"/>
                        </a:rPr>
                        <a:t>Mon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Integrate Ultrasonic Sensor on UAV</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30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Tue 1/20/15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7"/>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Integrate advanced grid and A* algorithms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16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Tue 1/20/15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8"/>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2.5D Hector Mapping with IMU</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32 days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Tue 1/20/15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09"/>
                  </a:ext>
                </a:extLst>
              </a:tr>
              <a:tr h="0">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   Test Hector Mapping on UAV</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17 days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Tue 1/20/15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0"/>
                  </a:ext>
                </a:extLst>
              </a:tr>
              <a:tr h="0">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   Pair Exploration Algorithm with Ardupilot</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16 days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Mon 1/19/15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1"/>
                  </a:ext>
                </a:extLst>
              </a:tr>
              <a:tr h="0">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   Integrate Exploration Algorithm and Mapping</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12 days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Sun 2/1/15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2"/>
                  </a:ext>
                </a:extLst>
              </a:tr>
              <a:tr h="0">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   Implement Exploration on UAV and Test</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12 days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Sat 2/14/15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3/31/15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3"/>
                  </a:ext>
                </a:extLst>
              </a:tr>
              <a:tr h="0">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Times New Roman" panose="02020603050405020304" pitchFamily="18" charset="0"/>
                        </a:rPr>
                        <a:t>TRL level 7</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dirty="0">
                          <a:solidFill>
                            <a:schemeClr val="tx1"/>
                          </a:solidFill>
                          <a:effectLst/>
                          <a:latin typeface="Calibri" panose="020F0502020204030204" pitchFamily="34" charset="0"/>
                          <a:ea typeface="Times New Roman" panose="02020603050405020304" pitchFamily="18" charset="0"/>
                        </a:rPr>
                        <a:t>22 days</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dirty="0">
                          <a:solidFill>
                            <a:schemeClr val="tx1"/>
                          </a:solidFill>
                          <a:effectLst/>
                          <a:latin typeface="Calibri" panose="020F0502020204030204" pitchFamily="34" charset="0"/>
                          <a:ea typeface="Times New Roman" panose="02020603050405020304" pitchFamily="18" charset="0"/>
                        </a:rPr>
                        <a:t>Fri 3/20/15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b="1">
                          <a:solidFill>
                            <a:schemeClr val="tx1"/>
                          </a:solidFill>
                          <a:effectLst/>
                          <a:latin typeface="Calibri" panose="020F0502020204030204" pitchFamily="34" charset="0"/>
                          <a:ea typeface="Calibri" panose="020F0502020204030204" pitchFamily="34" charset="0"/>
                          <a:cs typeface="Calibri" panose="020F0502020204030204" pitchFamily="34" charset="0"/>
                        </a:rPr>
                        <a:t>Mon 4/21/15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4"/>
                  </a:ext>
                </a:extLst>
              </a:tr>
              <a:tr h="0">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   Final Exploration Tests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12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Sun 3/27/15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4/14/15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5"/>
                  </a:ext>
                </a:extLst>
              </a:tr>
              <a:tr h="0">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   Final Mapping Tests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12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Sun 3/27/15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Calibri" panose="020F0502020204030204" pitchFamily="34" charset="0"/>
                          <a:cs typeface="Calibri" panose="020F0502020204030204" pitchFamily="34" charset="0"/>
                        </a:rPr>
                        <a:t>Sat 4/14/15</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6"/>
                  </a:ext>
                </a:extLst>
              </a:tr>
              <a:tr h="0">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   Final Integrated Navigation Testing</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a:solidFill>
                            <a:schemeClr val="tx1"/>
                          </a:solidFill>
                          <a:effectLst/>
                          <a:latin typeface="Calibri" panose="020F0502020204030204" pitchFamily="34" charset="0"/>
                          <a:ea typeface="Times New Roman" panose="02020603050405020304" pitchFamily="18" charset="0"/>
                        </a:rPr>
                        <a:t>12 days</a:t>
                      </a:r>
                      <a:endParaRPr lang="en-US" sz="160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Times New Roman" panose="02020603050405020304" pitchFamily="18" charset="0"/>
                        </a:rPr>
                        <a:t>Sat 3/27/15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tc>
                  <a:txBody>
                    <a:bodyPr/>
                    <a:lstStyle/>
                    <a:p>
                      <a:pPr marL="0" marR="0" algn="l">
                        <a:lnSpc>
                          <a:spcPct val="100000"/>
                        </a:lnSpc>
                        <a:spcBef>
                          <a:spcPts val="0"/>
                        </a:spcBef>
                        <a:spcAft>
                          <a:spcPts val="0"/>
                        </a:spcAft>
                      </a:pP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4/21/15</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lnL w="12700" cap="flat" cmpd="sng" algn="ctr">
                      <a:solidFill>
                        <a:srgbClr val="B1BBCC"/>
                      </a:solidFill>
                      <a:prstDash val="solid"/>
                      <a:round/>
                      <a:headEnd type="none" w="med" len="med"/>
                      <a:tailEnd type="none" w="med" len="med"/>
                    </a:lnL>
                    <a:lnR w="12700" cap="flat" cmpd="sng" algn="ctr">
                      <a:solidFill>
                        <a:srgbClr val="B1BBCC"/>
                      </a:solidFill>
                      <a:prstDash val="solid"/>
                      <a:round/>
                      <a:headEnd type="none" w="med" len="med"/>
                      <a:tailEnd type="none" w="med" len="med"/>
                    </a:lnR>
                    <a:lnT w="12700" cap="flat" cmpd="sng" algn="ctr">
                      <a:solidFill>
                        <a:srgbClr val="B1BBCC"/>
                      </a:solidFill>
                      <a:prstDash val="solid"/>
                      <a:round/>
                      <a:headEnd type="none" w="med" len="med"/>
                      <a:tailEnd type="none" w="med" len="med"/>
                    </a:lnT>
                    <a:lnB w="12700" cap="flat" cmpd="sng" algn="ctr">
                      <a:solidFill>
                        <a:srgbClr val="B1BBCC"/>
                      </a:solidFill>
                      <a:prstDash val="solid"/>
                      <a:round/>
                      <a:headEnd type="none" w="med" len="med"/>
                      <a:tailEnd type="none" w="med" len="med"/>
                    </a:lnB>
                    <a:solidFill>
                      <a:srgbClr val="FFFFFF"/>
                    </a:solidFill>
                  </a:tcPr>
                </a:tc>
                <a:extLst>
                  <a:ext uri="{0D108BD9-81ED-4DB2-BD59-A6C34878D82A}">
                    <a16:rowId xmlns="" xmlns:a16="http://schemas.microsoft.com/office/drawing/2014/main" val="10017"/>
                  </a:ext>
                </a:extLst>
              </a:tr>
            </a:tbl>
          </a:graphicData>
        </a:graphic>
      </p:graphicFrame>
    </p:spTree>
    <p:extLst>
      <p:ext uri="{BB962C8B-B14F-4D97-AF65-F5344CB8AC3E}">
        <p14:creationId xmlns:p14="http://schemas.microsoft.com/office/powerpoint/2010/main" val="403935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1000"/>
                                  </p:stCondLst>
                                  <p:childTnLst>
                                    <p:animMotion origin="layout" path="M 4.375E-6 1.85185E-6 L -0.00352 -5.39792 " pathEditMode="relative" rAng="0" ptsTypes="AA">
                                      <p:cBhvr>
                                        <p:cTn id="6" dur="5000" fill="hold"/>
                                        <p:tgtEl>
                                          <p:spTgt spid="6"/>
                                        </p:tgtEl>
                                        <p:attrNameLst>
                                          <p:attrName>ppt_x</p:attrName>
                                          <p:attrName>ppt_y</p:attrName>
                                        </p:attrNameLst>
                                      </p:cBhvr>
                                      <p:rCtr x="-182" y="-26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cNvPicPr/>
          <p:nvPr/>
        </p:nvPicPr>
        <p:blipFill rotWithShape="1">
          <a:blip r:embed="rId3">
            <a:extLst>
              <a:ext uri="{28A0092B-C50C-407E-A947-70E740481C1C}">
                <a14:useLocalDpi xmlns:a14="http://schemas.microsoft.com/office/drawing/2010/main" val="0"/>
              </a:ext>
            </a:extLst>
          </a:blip>
          <a:srcRect l="10802" t="7495" r="9997" b="18163"/>
          <a:stretch/>
        </p:blipFill>
        <p:spPr bwMode="auto">
          <a:xfrm>
            <a:off x="2413636" y="1027112"/>
            <a:ext cx="7616190" cy="5511801"/>
          </a:xfrm>
          <a:prstGeom prst="rect">
            <a:avLst/>
          </a:prstGeom>
          <a:ln>
            <a:no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4" name="Slide Number Placeholder 3"/>
          <p:cNvSpPr>
            <a:spLocks noGrp="1"/>
          </p:cNvSpPr>
          <p:nvPr>
            <p:ph type="sldNum" sz="quarter" idx="12"/>
          </p:nvPr>
        </p:nvSpPr>
        <p:spPr/>
        <p:txBody>
          <a:bodyPr/>
          <a:lstStyle/>
          <a:p>
            <a:fld id="{8C71CAF9-4461-454A-B702-D536C3775752}" type="slidenum">
              <a:rPr lang="en-US" smtClean="0"/>
              <a:t>4</a:t>
            </a:fld>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0762" y="3013502"/>
            <a:ext cx="344682" cy="308919"/>
          </a:xfrm>
          <a:prstGeom prst="rect">
            <a:avLst/>
          </a:prstGeom>
        </p:spPr>
      </p:pic>
      <p:grpSp>
        <p:nvGrpSpPr>
          <p:cNvPr id="10" name="Group 9"/>
          <p:cNvGrpSpPr/>
          <p:nvPr/>
        </p:nvGrpSpPr>
        <p:grpSpPr>
          <a:xfrm>
            <a:off x="4194806" y="2583050"/>
            <a:ext cx="533549" cy="533549"/>
            <a:chOff x="5488960" y="3045280"/>
            <a:chExt cx="533549" cy="533549"/>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sp>
        <p:nvSpPr>
          <p:cNvPr id="13" name="TextBox 12"/>
          <p:cNvSpPr txBox="1"/>
          <p:nvPr/>
        </p:nvSpPr>
        <p:spPr>
          <a:xfrm>
            <a:off x="8376153" y="164757"/>
            <a:ext cx="2521187" cy="1569660"/>
          </a:xfrm>
          <a:prstGeom prst="rect">
            <a:avLst/>
          </a:prstGeom>
          <a:noFill/>
        </p:spPr>
        <p:txBody>
          <a:bodyPr wrap="square" rtlCol="0">
            <a:spAutoFit/>
          </a:bodyPr>
          <a:lstStyle/>
          <a:p>
            <a:pPr algn="r"/>
            <a:r>
              <a:rPr lang="en-US" sz="2400" u="sng" dirty="0" smtClean="0"/>
              <a:t>Failure Detail-</a:t>
            </a:r>
          </a:p>
          <a:p>
            <a:pPr algn="r"/>
            <a:r>
              <a:rPr lang="en-US" sz="2400" dirty="0" smtClean="0"/>
              <a:t>Possible:</a:t>
            </a:r>
          </a:p>
          <a:p>
            <a:pPr algn="r"/>
            <a:r>
              <a:rPr lang="en-US" sz="2400" dirty="0" smtClean="0"/>
              <a:t>Unexpected:</a:t>
            </a:r>
          </a:p>
          <a:p>
            <a:pPr algn="r"/>
            <a:r>
              <a:rPr lang="en-US" sz="2400" dirty="0" smtClean="0"/>
              <a:t>Very Unlikely:</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7755" y="916401"/>
            <a:ext cx="344682" cy="30891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7747" y="412997"/>
            <a:ext cx="533549" cy="533549"/>
          </a:xfrm>
          <a:prstGeom prst="rect">
            <a:avLst/>
          </a:prstGeom>
        </p:spPr>
      </p:pic>
      <p:grpSp>
        <p:nvGrpSpPr>
          <p:cNvPr id="16" name="Group 15"/>
          <p:cNvGrpSpPr/>
          <p:nvPr/>
        </p:nvGrpSpPr>
        <p:grpSpPr>
          <a:xfrm>
            <a:off x="10813321" y="1169460"/>
            <a:ext cx="533549" cy="533549"/>
            <a:chOff x="5488960" y="3045280"/>
            <a:chExt cx="533549" cy="533549"/>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7732" y="3476508"/>
            <a:ext cx="344682" cy="308919"/>
          </a:xfrm>
          <a:prstGeom prst="rect">
            <a:avLst/>
          </a:prstGeom>
        </p:spPr>
      </p:pic>
      <p:grpSp>
        <p:nvGrpSpPr>
          <p:cNvPr id="20" name="Group 19"/>
          <p:cNvGrpSpPr/>
          <p:nvPr/>
        </p:nvGrpSpPr>
        <p:grpSpPr>
          <a:xfrm>
            <a:off x="4668669" y="4155513"/>
            <a:ext cx="533549" cy="533549"/>
            <a:chOff x="5488960" y="3045280"/>
            <a:chExt cx="533549" cy="533549"/>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grpSp>
        <p:nvGrpSpPr>
          <p:cNvPr id="23" name="Group 22"/>
          <p:cNvGrpSpPr/>
          <p:nvPr/>
        </p:nvGrpSpPr>
        <p:grpSpPr>
          <a:xfrm>
            <a:off x="4727732" y="4544192"/>
            <a:ext cx="533549" cy="533549"/>
            <a:chOff x="5488960" y="3045280"/>
            <a:chExt cx="533549" cy="533549"/>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grpSp>
        <p:nvGrpSpPr>
          <p:cNvPr id="26" name="Group 25"/>
          <p:cNvGrpSpPr/>
          <p:nvPr/>
        </p:nvGrpSpPr>
        <p:grpSpPr>
          <a:xfrm>
            <a:off x="4338820" y="4985826"/>
            <a:ext cx="533549" cy="533549"/>
            <a:chOff x="5488960" y="3045280"/>
            <a:chExt cx="533549" cy="533549"/>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162" y="3125816"/>
            <a:ext cx="344682" cy="308919"/>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5699" y="2634412"/>
            <a:ext cx="533549" cy="533549"/>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0605" y="3476508"/>
            <a:ext cx="344682" cy="308919"/>
          </a:xfrm>
          <a:prstGeom prst="rect">
            <a:avLst/>
          </a:prstGeom>
        </p:spPr>
      </p:pic>
      <p:grpSp>
        <p:nvGrpSpPr>
          <p:cNvPr id="32" name="Group 31"/>
          <p:cNvGrpSpPr/>
          <p:nvPr/>
        </p:nvGrpSpPr>
        <p:grpSpPr>
          <a:xfrm>
            <a:off x="6599069" y="4118564"/>
            <a:ext cx="533549" cy="533549"/>
            <a:chOff x="5488960" y="3045280"/>
            <a:chExt cx="533549" cy="533549"/>
          </a:xfrm>
        </p:grpSpPr>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6728" y="4689062"/>
            <a:ext cx="344682" cy="308919"/>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5208" y="5132134"/>
            <a:ext cx="344682" cy="308919"/>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4251" y="2695364"/>
            <a:ext cx="344682" cy="308919"/>
          </a:xfrm>
          <a:prstGeom prst="rect">
            <a:avLst/>
          </a:prstGeom>
        </p:spPr>
      </p:pic>
      <p:grpSp>
        <p:nvGrpSpPr>
          <p:cNvPr id="41" name="Group 40"/>
          <p:cNvGrpSpPr/>
          <p:nvPr/>
        </p:nvGrpSpPr>
        <p:grpSpPr>
          <a:xfrm>
            <a:off x="8169322" y="2955712"/>
            <a:ext cx="533549" cy="533549"/>
            <a:chOff x="5488960" y="3045280"/>
            <a:chExt cx="533549" cy="533549"/>
          </a:xfrm>
        </p:grpSpPr>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grpSp>
        <p:nvGrpSpPr>
          <p:cNvPr id="44" name="Group 43"/>
          <p:cNvGrpSpPr/>
          <p:nvPr/>
        </p:nvGrpSpPr>
        <p:grpSpPr>
          <a:xfrm>
            <a:off x="8376154" y="3367356"/>
            <a:ext cx="533549" cy="533549"/>
            <a:chOff x="5488960" y="3045280"/>
            <a:chExt cx="533549" cy="533549"/>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grpSp>
        <p:nvGrpSpPr>
          <p:cNvPr id="47" name="Group 46"/>
          <p:cNvGrpSpPr/>
          <p:nvPr/>
        </p:nvGrpSpPr>
        <p:grpSpPr>
          <a:xfrm>
            <a:off x="8386219" y="4128153"/>
            <a:ext cx="533549" cy="533549"/>
            <a:chOff x="5488960" y="3045280"/>
            <a:chExt cx="533549" cy="533549"/>
          </a:xfrm>
        </p:grpSpPr>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grpSp>
        <p:nvGrpSpPr>
          <p:cNvPr id="50" name="Group 49"/>
          <p:cNvGrpSpPr/>
          <p:nvPr/>
        </p:nvGrpSpPr>
        <p:grpSpPr>
          <a:xfrm>
            <a:off x="8274172" y="4536934"/>
            <a:ext cx="533549" cy="533549"/>
            <a:chOff x="5488960" y="3045280"/>
            <a:chExt cx="533549" cy="533549"/>
          </a:xfrm>
        </p:grpSpPr>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810" y="3167185"/>
              <a:ext cx="344682" cy="308919"/>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8960" y="3045280"/>
              <a:ext cx="533549" cy="533549"/>
            </a:xfrm>
            <a:prstGeom prst="rect">
              <a:avLst/>
            </a:prstGeom>
          </p:spPr>
        </p:pic>
      </p:grpSp>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6041" y="5060677"/>
            <a:ext cx="344682" cy="308919"/>
          </a:xfrm>
          <a:prstGeom prst="rect">
            <a:avLst/>
          </a:prstGeom>
        </p:spPr>
      </p:pic>
    </p:spTree>
    <p:extLst>
      <p:ext uri="{BB962C8B-B14F-4D97-AF65-F5344CB8AC3E}">
        <p14:creationId xmlns:p14="http://schemas.microsoft.com/office/powerpoint/2010/main" val="13260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 fill="hold"/>
                                        <p:tgtEl>
                                          <p:spTgt spid="10"/>
                                        </p:tgtEl>
                                        <p:attrNameLst>
                                          <p:attrName>ppt_x</p:attrName>
                                        </p:attrNameLst>
                                      </p:cBhvr>
                                      <p:tavLst>
                                        <p:tav tm="0">
                                          <p:val>
                                            <p:strVal val="#ppt_x"/>
                                          </p:val>
                                        </p:tav>
                                        <p:tav tm="100000">
                                          <p:val>
                                            <p:strVal val="#ppt_x"/>
                                          </p:val>
                                        </p:tav>
                                      </p:tavLst>
                                    </p:anim>
                                    <p:anim calcmode="lin" valueType="num">
                                      <p:cBhvr additive="base">
                                        <p:cTn id="8" dur="15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50"/>
                            </p:stCondLst>
                            <p:childTnLst>
                              <p:par>
                                <p:cTn id="10" presetID="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50" fill="hold"/>
                                        <p:tgtEl>
                                          <p:spTgt spid="8"/>
                                        </p:tgtEl>
                                        <p:attrNameLst>
                                          <p:attrName>ppt_x</p:attrName>
                                        </p:attrNameLst>
                                      </p:cBhvr>
                                      <p:tavLst>
                                        <p:tav tm="0">
                                          <p:val>
                                            <p:strVal val="#ppt_x"/>
                                          </p:val>
                                        </p:tav>
                                        <p:tav tm="100000">
                                          <p:val>
                                            <p:strVal val="#ppt_x"/>
                                          </p:val>
                                        </p:tav>
                                      </p:tavLst>
                                    </p:anim>
                                    <p:anim calcmode="lin" valueType="num">
                                      <p:cBhvr additive="base">
                                        <p:cTn id="13" dur="150" fill="hold"/>
                                        <p:tgtEl>
                                          <p:spTgt spid="8"/>
                                        </p:tgtEl>
                                        <p:attrNameLst>
                                          <p:attrName>ppt_y</p:attrName>
                                        </p:attrNameLst>
                                      </p:cBhvr>
                                      <p:tavLst>
                                        <p:tav tm="0">
                                          <p:val>
                                            <p:strVal val="0-#ppt_h/2"/>
                                          </p:val>
                                        </p:tav>
                                        <p:tav tm="100000">
                                          <p:val>
                                            <p:strVal val="#ppt_y"/>
                                          </p:val>
                                        </p:tav>
                                      </p:tavLst>
                                    </p:anim>
                                  </p:childTnLst>
                                </p:cTn>
                              </p:par>
                            </p:childTnLst>
                          </p:cTn>
                        </p:par>
                        <p:par>
                          <p:cTn id="14" fill="hold">
                            <p:stCondLst>
                              <p:cond delay="300"/>
                            </p:stCondLst>
                            <p:childTnLst>
                              <p:par>
                                <p:cTn id="15" presetID="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50" fill="hold"/>
                                        <p:tgtEl>
                                          <p:spTgt spid="19"/>
                                        </p:tgtEl>
                                        <p:attrNameLst>
                                          <p:attrName>ppt_x</p:attrName>
                                        </p:attrNameLst>
                                      </p:cBhvr>
                                      <p:tavLst>
                                        <p:tav tm="0">
                                          <p:val>
                                            <p:strVal val="#ppt_x"/>
                                          </p:val>
                                        </p:tav>
                                        <p:tav tm="100000">
                                          <p:val>
                                            <p:strVal val="#ppt_x"/>
                                          </p:val>
                                        </p:tav>
                                      </p:tavLst>
                                    </p:anim>
                                    <p:anim calcmode="lin" valueType="num">
                                      <p:cBhvr additive="base">
                                        <p:cTn id="18" dur="150" fill="hold"/>
                                        <p:tgtEl>
                                          <p:spTgt spid="19"/>
                                        </p:tgtEl>
                                        <p:attrNameLst>
                                          <p:attrName>ppt_y</p:attrName>
                                        </p:attrNameLst>
                                      </p:cBhvr>
                                      <p:tavLst>
                                        <p:tav tm="0">
                                          <p:val>
                                            <p:strVal val="0-#ppt_h/2"/>
                                          </p:val>
                                        </p:tav>
                                        <p:tav tm="100000">
                                          <p:val>
                                            <p:strVal val="#ppt_y"/>
                                          </p:val>
                                        </p:tav>
                                      </p:tavLst>
                                    </p:anim>
                                  </p:childTnLst>
                                </p:cTn>
                              </p:par>
                            </p:childTnLst>
                          </p:cTn>
                        </p:par>
                        <p:par>
                          <p:cTn id="19" fill="hold">
                            <p:stCondLst>
                              <p:cond delay="450"/>
                            </p:stCondLst>
                            <p:childTnLst>
                              <p:par>
                                <p:cTn id="20" presetID="2" presetClass="entr" presetSubtype="1"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50" fill="hold"/>
                                        <p:tgtEl>
                                          <p:spTgt spid="20"/>
                                        </p:tgtEl>
                                        <p:attrNameLst>
                                          <p:attrName>ppt_x</p:attrName>
                                        </p:attrNameLst>
                                      </p:cBhvr>
                                      <p:tavLst>
                                        <p:tav tm="0">
                                          <p:val>
                                            <p:strVal val="#ppt_x"/>
                                          </p:val>
                                        </p:tav>
                                        <p:tav tm="100000">
                                          <p:val>
                                            <p:strVal val="#ppt_x"/>
                                          </p:val>
                                        </p:tav>
                                      </p:tavLst>
                                    </p:anim>
                                    <p:anim calcmode="lin" valueType="num">
                                      <p:cBhvr additive="base">
                                        <p:cTn id="23" dur="15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6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50" fill="hold"/>
                                        <p:tgtEl>
                                          <p:spTgt spid="23"/>
                                        </p:tgtEl>
                                        <p:attrNameLst>
                                          <p:attrName>ppt_x</p:attrName>
                                        </p:attrNameLst>
                                      </p:cBhvr>
                                      <p:tavLst>
                                        <p:tav tm="0">
                                          <p:val>
                                            <p:strVal val="#ppt_x"/>
                                          </p:val>
                                        </p:tav>
                                        <p:tav tm="100000">
                                          <p:val>
                                            <p:strVal val="#ppt_x"/>
                                          </p:val>
                                        </p:tav>
                                      </p:tavLst>
                                    </p:anim>
                                    <p:anim calcmode="lin" valueType="num">
                                      <p:cBhvr additive="base">
                                        <p:cTn id="28" dur="150" fill="hold"/>
                                        <p:tgtEl>
                                          <p:spTgt spid="23"/>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 presetClass="entr" presetSubtype="1"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150" fill="hold"/>
                                        <p:tgtEl>
                                          <p:spTgt spid="26"/>
                                        </p:tgtEl>
                                        <p:attrNameLst>
                                          <p:attrName>ppt_x</p:attrName>
                                        </p:attrNameLst>
                                      </p:cBhvr>
                                      <p:tavLst>
                                        <p:tav tm="0">
                                          <p:val>
                                            <p:strVal val="#ppt_x"/>
                                          </p:val>
                                        </p:tav>
                                        <p:tav tm="100000">
                                          <p:val>
                                            <p:strVal val="#ppt_x"/>
                                          </p:val>
                                        </p:tav>
                                      </p:tavLst>
                                    </p:anim>
                                    <p:anim calcmode="lin" valueType="num">
                                      <p:cBhvr additive="base">
                                        <p:cTn id="33" dur="150" fill="hold"/>
                                        <p:tgtEl>
                                          <p:spTgt spid="26"/>
                                        </p:tgtEl>
                                        <p:attrNameLst>
                                          <p:attrName>ppt_y</p:attrName>
                                        </p:attrNameLst>
                                      </p:cBhvr>
                                      <p:tavLst>
                                        <p:tav tm="0">
                                          <p:val>
                                            <p:strVal val="0-#ppt_h/2"/>
                                          </p:val>
                                        </p:tav>
                                        <p:tav tm="100000">
                                          <p:val>
                                            <p:strVal val="#ppt_y"/>
                                          </p:val>
                                        </p:tav>
                                      </p:tavLst>
                                    </p:anim>
                                  </p:childTnLst>
                                </p:cTn>
                              </p:par>
                            </p:childTnLst>
                          </p:cTn>
                        </p:par>
                        <p:par>
                          <p:cTn id="34" fill="hold">
                            <p:stCondLst>
                              <p:cond delay="900"/>
                            </p:stCondLst>
                            <p:childTnLst>
                              <p:par>
                                <p:cTn id="35" presetID="2" presetClass="entr" presetSubtype="1"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 fill="hold"/>
                                        <p:tgtEl>
                                          <p:spTgt spid="30"/>
                                        </p:tgtEl>
                                        <p:attrNameLst>
                                          <p:attrName>ppt_x</p:attrName>
                                        </p:attrNameLst>
                                      </p:cBhvr>
                                      <p:tavLst>
                                        <p:tav tm="0">
                                          <p:val>
                                            <p:strVal val="#ppt_x"/>
                                          </p:val>
                                        </p:tav>
                                        <p:tav tm="100000">
                                          <p:val>
                                            <p:strVal val="#ppt_x"/>
                                          </p:val>
                                        </p:tav>
                                      </p:tavLst>
                                    </p:anim>
                                    <p:anim calcmode="lin" valueType="num">
                                      <p:cBhvr additive="base">
                                        <p:cTn id="38" dur="150" fill="hold"/>
                                        <p:tgtEl>
                                          <p:spTgt spid="30"/>
                                        </p:tgtEl>
                                        <p:attrNameLst>
                                          <p:attrName>ppt_y</p:attrName>
                                        </p:attrNameLst>
                                      </p:cBhvr>
                                      <p:tavLst>
                                        <p:tav tm="0">
                                          <p:val>
                                            <p:strVal val="0-#ppt_h/2"/>
                                          </p:val>
                                        </p:tav>
                                        <p:tav tm="100000">
                                          <p:val>
                                            <p:strVal val="#ppt_y"/>
                                          </p:val>
                                        </p:tav>
                                      </p:tavLst>
                                    </p:anim>
                                  </p:childTnLst>
                                </p:cTn>
                              </p:par>
                            </p:childTnLst>
                          </p:cTn>
                        </p:par>
                        <p:par>
                          <p:cTn id="39" fill="hold">
                            <p:stCondLst>
                              <p:cond delay="1050"/>
                            </p:stCondLst>
                            <p:childTnLst>
                              <p:par>
                                <p:cTn id="40" presetID="2" presetClass="entr" presetSubtype="1"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50" fill="hold"/>
                                        <p:tgtEl>
                                          <p:spTgt spid="29"/>
                                        </p:tgtEl>
                                        <p:attrNameLst>
                                          <p:attrName>ppt_x</p:attrName>
                                        </p:attrNameLst>
                                      </p:cBhvr>
                                      <p:tavLst>
                                        <p:tav tm="0">
                                          <p:val>
                                            <p:strVal val="#ppt_x"/>
                                          </p:val>
                                        </p:tav>
                                        <p:tav tm="100000">
                                          <p:val>
                                            <p:strVal val="#ppt_x"/>
                                          </p:val>
                                        </p:tav>
                                      </p:tavLst>
                                    </p:anim>
                                    <p:anim calcmode="lin" valueType="num">
                                      <p:cBhvr additive="base">
                                        <p:cTn id="43" dur="150" fill="hold"/>
                                        <p:tgtEl>
                                          <p:spTgt spid="29"/>
                                        </p:tgtEl>
                                        <p:attrNameLst>
                                          <p:attrName>ppt_y</p:attrName>
                                        </p:attrNameLst>
                                      </p:cBhvr>
                                      <p:tavLst>
                                        <p:tav tm="0">
                                          <p:val>
                                            <p:strVal val="0-#ppt_h/2"/>
                                          </p:val>
                                        </p:tav>
                                        <p:tav tm="100000">
                                          <p:val>
                                            <p:strVal val="#ppt_y"/>
                                          </p:val>
                                        </p:tav>
                                      </p:tavLst>
                                    </p:anim>
                                  </p:childTnLst>
                                </p:cTn>
                              </p:par>
                            </p:childTnLst>
                          </p:cTn>
                        </p:par>
                        <p:par>
                          <p:cTn id="44" fill="hold">
                            <p:stCondLst>
                              <p:cond delay="1200"/>
                            </p:stCondLst>
                            <p:childTnLst>
                              <p:par>
                                <p:cTn id="45" presetID="2" presetClass="entr" presetSubtype="1"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150" fill="hold"/>
                                        <p:tgtEl>
                                          <p:spTgt spid="31"/>
                                        </p:tgtEl>
                                        <p:attrNameLst>
                                          <p:attrName>ppt_x</p:attrName>
                                        </p:attrNameLst>
                                      </p:cBhvr>
                                      <p:tavLst>
                                        <p:tav tm="0">
                                          <p:val>
                                            <p:strVal val="#ppt_x"/>
                                          </p:val>
                                        </p:tav>
                                        <p:tav tm="100000">
                                          <p:val>
                                            <p:strVal val="#ppt_x"/>
                                          </p:val>
                                        </p:tav>
                                      </p:tavLst>
                                    </p:anim>
                                    <p:anim calcmode="lin" valueType="num">
                                      <p:cBhvr additive="base">
                                        <p:cTn id="48" dur="150" fill="hold"/>
                                        <p:tgtEl>
                                          <p:spTgt spid="31"/>
                                        </p:tgtEl>
                                        <p:attrNameLst>
                                          <p:attrName>ppt_y</p:attrName>
                                        </p:attrNameLst>
                                      </p:cBhvr>
                                      <p:tavLst>
                                        <p:tav tm="0">
                                          <p:val>
                                            <p:strVal val="0-#ppt_h/2"/>
                                          </p:val>
                                        </p:tav>
                                        <p:tav tm="100000">
                                          <p:val>
                                            <p:strVal val="#ppt_y"/>
                                          </p:val>
                                        </p:tav>
                                      </p:tavLst>
                                    </p:anim>
                                  </p:childTnLst>
                                </p:cTn>
                              </p:par>
                            </p:childTnLst>
                          </p:cTn>
                        </p:par>
                        <p:par>
                          <p:cTn id="49" fill="hold">
                            <p:stCondLst>
                              <p:cond delay="1350"/>
                            </p:stCondLst>
                            <p:childTnLst>
                              <p:par>
                                <p:cTn id="50" presetID="2" presetClass="entr" presetSubtype="1"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150" fill="hold"/>
                                        <p:tgtEl>
                                          <p:spTgt spid="32"/>
                                        </p:tgtEl>
                                        <p:attrNameLst>
                                          <p:attrName>ppt_x</p:attrName>
                                        </p:attrNameLst>
                                      </p:cBhvr>
                                      <p:tavLst>
                                        <p:tav tm="0">
                                          <p:val>
                                            <p:strVal val="#ppt_x"/>
                                          </p:val>
                                        </p:tav>
                                        <p:tav tm="100000">
                                          <p:val>
                                            <p:strVal val="#ppt_x"/>
                                          </p:val>
                                        </p:tav>
                                      </p:tavLst>
                                    </p:anim>
                                    <p:anim calcmode="lin" valueType="num">
                                      <p:cBhvr additive="base">
                                        <p:cTn id="53" dur="150" fill="hold"/>
                                        <p:tgtEl>
                                          <p:spTgt spid="32"/>
                                        </p:tgtEl>
                                        <p:attrNameLst>
                                          <p:attrName>ppt_y</p:attrName>
                                        </p:attrNameLst>
                                      </p:cBhvr>
                                      <p:tavLst>
                                        <p:tav tm="0">
                                          <p:val>
                                            <p:strVal val="0-#ppt_h/2"/>
                                          </p:val>
                                        </p:tav>
                                        <p:tav tm="100000">
                                          <p:val>
                                            <p:strVal val="#ppt_y"/>
                                          </p:val>
                                        </p:tav>
                                      </p:tavLst>
                                    </p:anim>
                                  </p:childTnLst>
                                </p:cTn>
                              </p:par>
                            </p:childTnLst>
                          </p:cTn>
                        </p:par>
                        <p:par>
                          <p:cTn id="54" fill="hold">
                            <p:stCondLst>
                              <p:cond delay="1500"/>
                            </p:stCondLst>
                            <p:childTnLst>
                              <p:par>
                                <p:cTn id="55" presetID="2" presetClass="entr" presetSubtype="1"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150" fill="hold"/>
                                        <p:tgtEl>
                                          <p:spTgt spid="35"/>
                                        </p:tgtEl>
                                        <p:attrNameLst>
                                          <p:attrName>ppt_x</p:attrName>
                                        </p:attrNameLst>
                                      </p:cBhvr>
                                      <p:tavLst>
                                        <p:tav tm="0">
                                          <p:val>
                                            <p:strVal val="#ppt_x"/>
                                          </p:val>
                                        </p:tav>
                                        <p:tav tm="100000">
                                          <p:val>
                                            <p:strVal val="#ppt_x"/>
                                          </p:val>
                                        </p:tav>
                                      </p:tavLst>
                                    </p:anim>
                                    <p:anim calcmode="lin" valueType="num">
                                      <p:cBhvr additive="base">
                                        <p:cTn id="58" dur="150" fill="hold"/>
                                        <p:tgtEl>
                                          <p:spTgt spid="35"/>
                                        </p:tgtEl>
                                        <p:attrNameLst>
                                          <p:attrName>ppt_y</p:attrName>
                                        </p:attrNameLst>
                                      </p:cBhvr>
                                      <p:tavLst>
                                        <p:tav tm="0">
                                          <p:val>
                                            <p:strVal val="0-#ppt_h/2"/>
                                          </p:val>
                                        </p:tav>
                                        <p:tav tm="100000">
                                          <p:val>
                                            <p:strVal val="#ppt_y"/>
                                          </p:val>
                                        </p:tav>
                                      </p:tavLst>
                                    </p:anim>
                                  </p:childTnLst>
                                </p:cTn>
                              </p:par>
                            </p:childTnLst>
                          </p:cTn>
                        </p:par>
                        <p:par>
                          <p:cTn id="59" fill="hold">
                            <p:stCondLst>
                              <p:cond delay="1650"/>
                            </p:stCondLst>
                            <p:childTnLst>
                              <p:par>
                                <p:cTn id="60" presetID="2" presetClass="entr" presetSubtype="1"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150" fill="hold"/>
                                        <p:tgtEl>
                                          <p:spTgt spid="36"/>
                                        </p:tgtEl>
                                        <p:attrNameLst>
                                          <p:attrName>ppt_x</p:attrName>
                                        </p:attrNameLst>
                                      </p:cBhvr>
                                      <p:tavLst>
                                        <p:tav tm="0">
                                          <p:val>
                                            <p:strVal val="#ppt_x"/>
                                          </p:val>
                                        </p:tav>
                                        <p:tav tm="100000">
                                          <p:val>
                                            <p:strVal val="#ppt_x"/>
                                          </p:val>
                                        </p:tav>
                                      </p:tavLst>
                                    </p:anim>
                                    <p:anim calcmode="lin" valueType="num">
                                      <p:cBhvr additive="base">
                                        <p:cTn id="63" dur="150" fill="hold"/>
                                        <p:tgtEl>
                                          <p:spTgt spid="36"/>
                                        </p:tgtEl>
                                        <p:attrNameLst>
                                          <p:attrName>ppt_y</p:attrName>
                                        </p:attrNameLst>
                                      </p:cBhvr>
                                      <p:tavLst>
                                        <p:tav tm="0">
                                          <p:val>
                                            <p:strVal val="0-#ppt_h/2"/>
                                          </p:val>
                                        </p:tav>
                                        <p:tav tm="100000">
                                          <p:val>
                                            <p:strVal val="#ppt_y"/>
                                          </p:val>
                                        </p:tav>
                                      </p:tavLst>
                                    </p:anim>
                                  </p:childTnLst>
                                </p:cTn>
                              </p:par>
                            </p:childTnLst>
                          </p:cTn>
                        </p:par>
                        <p:par>
                          <p:cTn id="64" fill="hold">
                            <p:stCondLst>
                              <p:cond delay="1800"/>
                            </p:stCondLst>
                            <p:childTnLst>
                              <p:par>
                                <p:cTn id="65" presetID="2" presetClass="entr" presetSubtype="1"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150" fill="hold"/>
                                        <p:tgtEl>
                                          <p:spTgt spid="53"/>
                                        </p:tgtEl>
                                        <p:attrNameLst>
                                          <p:attrName>ppt_x</p:attrName>
                                        </p:attrNameLst>
                                      </p:cBhvr>
                                      <p:tavLst>
                                        <p:tav tm="0">
                                          <p:val>
                                            <p:strVal val="#ppt_x"/>
                                          </p:val>
                                        </p:tav>
                                        <p:tav tm="100000">
                                          <p:val>
                                            <p:strVal val="#ppt_x"/>
                                          </p:val>
                                        </p:tav>
                                      </p:tavLst>
                                    </p:anim>
                                    <p:anim calcmode="lin" valueType="num">
                                      <p:cBhvr additive="base">
                                        <p:cTn id="68" dur="150" fill="hold"/>
                                        <p:tgtEl>
                                          <p:spTgt spid="53"/>
                                        </p:tgtEl>
                                        <p:attrNameLst>
                                          <p:attrName>ppt_y</p:attrName>
                                        </p:attrNameLst>
                                      </p:cBhvr>
                                      <p:tavLst>
                                        <p:tav tm="0">
                                          <p:val>
                                            <p:strVal val="0-#ppt_h/2"/>
                                          </p:val>
                                        </p:tav>
                                        <p:tav tm="100000">
                                          <p:val>
                                            <p:strVal val="#ppt_y"/>
                                          </p:val>
                                        </p:tav>
                                      </p:tavLst>
                                    </p:anim>
                                  </p:childTnLst>
                                </p:cTn>
                              </p:par>
                            </p:childTnLst>
                          </p:cTn>
                        </p:par>
                        <p:par>
                          <p:cTn id="69" fill="hold">
                            <p:stCondLst>
                              <p:cond delay="1950"/>
                            </p:stCondLst>
                            <p:childTnLst>
                              <p:par>
                                <p:cTn id="70" presetID="2" presetClass="entr" presetSubtype="1"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150" fill="hold"/>
                                        <p:tgtEl>
                                          <p:spTgt spid="50"/>
                                        </p:tgtEl>
                                        <p:attrNameLst>
                                          <p:attrName>ppt_x</p:attrName>
                                        </p:attrNameLst>
                                      </p:cBhvr>
                                      <p:tavLst>
                                        <p:tav tm="0">
                                          <p:val>
                                            <p:strVal val="#ppt_x"/>
                                          </p:val>
                                        </p:tav>
                                        <p:tav tm="100000">
                                          <p:val>
                                            <p:strVal val="#ppt_x"/>
                                          </p:val>
                                        </p:tav>
                                      </p:tavLst>
                                    </p:anim>
                                    <p:anim calcmode="lin" valueType="num">
                                      <p:cBhvr additive="base">
                                        <p:cTn id="73" dur="150" fill="hold"/>
                                        <p:tgtEl>
                                          <p:spTgt spid="50"/>
                                        </p:tgtEl>
                                        <p:attrNameLst>
                                          <p:attrName>ppt_y</p:attrName>
                                        </p:attrNameLst>
                                      </p:cBhvr>
                                      <p:tavLst>
                                        <p:tav tm="0">
                                          <p:val>
                                            <p:strVal val="0-#ppt_h/2"/>
                                          </p:val>
                                        </p:tav>
                                        <p:tav tm="100000">
                                          <p:val>
                                            <p:strVal val="#ppt_y"/>
                                          </p:val>
                                        </p:tav>
                                      </p:tavLst>
                                    </p:anim>
                                  </p:childTnLst>
                                </p:cTn>
                              </p:par>
                            </p:childTnLst>
                          </p:cTn>
                        </p:par>
                        <p:par>
                          <p:cTn id="74" fill="hold">
                            <p:stCondLst>
                              <p:cond delay="2100"/>
                            </p:stCondLst>
                            <p:childTnLst>
                              <p:par>
                                <p:cTn id="75" presetID="2" presetClass="entr" presetSubtype="1" fill="hold" nodeType="after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additive="base">
                                        <p:cTn id="77" dur="150" fill="hold"/>
                                        <p:tgtEl>
                                          <p:spTgt spid="47"/>
                                        </p:tgtEl>
                                        <p:attrNameLst>
                                          <p:attrName>ppt_x</p:attrName>
                                        </p:attrNameLst>
                                      </p:cBhvr>
                                      <p:tavLst>
                                        <p:tav tm="0">
                                          <p:val>
                                            <p:strVal val="#ppt_x"/>
                                          </p:val>
                                        </p:tav>
                                        <p:tav tm="100000">
                                          <p:val>
                                            <p:strVal val="#ppt_x"/>
                                          </p:val>
                                        </p:tav>
                                      </p:tavLst>
                                    </p:anim>
                                    <p:anim calcmode="lin" valueType="num">
                                      <p:cBhvr additive="base">
                                        <p:cTn id="78" dur="150" fill="hold"/>
                                        <p:tgtEl>
                                          <p:spTgt spid="47"/>
                                        </p:tgtEl>
                                        <p:attrNameLst>
                                          <p:attrName>ppt_y</p:attrName>
                                        </p:attrNameLst>
                                      </p:cBhvr>
                                      <p:tavLst>
                                        <p:tav tm="0">
                                          <p:val>
                                            <p:strVal val="0-#ppt_h/2"/>
                                          </p:val>
                                        </p:tav>
                                        <p:tav tm="100000">
                                          <p:val>
                                            <p:strVal val="#ppt_y"/>
                                          </p:val>
                                        </p:tav>
                                      </p:tavLst>
                                    </p:anim>
                                  </p:childTnLst>
                                </p:cTn>
                              </p:par>
                            </p:childTnLst>
                          </p:cTn>
                        </p:par>
                        <p:par>
                          <p:cTn id="79" fill="hold">
                            <p:stCondLst>
                              <p:cond delay="2250"/>
                            </p:stCondLst>
                            <p:childTnLst>
                              <p:par>
                                <p:cTn id="80" presetID="2" presetClass="entr" presetSubtype="1" fill="hold" nodeType="after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150" fill="hold"/>
                                        <p:tgtEl>
                                          <p:spTgt spid="44"/>
                                        </p:tgtEl>
                                        <p:attrNameLst>
                                          <p:attrName>ppt_x</p:attrName>
                                        </p:attrNameLst>
                                      </p:cBhvr>
                                      <p:tavLst>
                                        <p:tav tm="0">
                                          <p:val>
                                            <p:strVal val="#ppt_x"/>
                                          </p:val>
                                        </p:tav>
                                        <p:tav tm="100000">
                                          <p:val>
                                            <p:strVal val="#ppt_x"/>
                                          </p:val>
                                        </p:tav>
                                      </p:tavLst>
                                    </p:anim>
                                    <p:anim calcmode="lin" valueType="num">
                                      <p:cBhvr additive="base">
                                        <p:cTn id="83" dur="150" fill="hold"/>
                                        <p:tgtEl>
                                          <p:spTgt spid="44"/>
                                        </p:tgtEl>
                                        <p:attrNameLst>
                                          <p:attrName>ppt_y</p:attrName>
                                        </p:attrNameLst>
                                      </p:cBhvr>
                                      <p:tavLst>
                                        <p:tav tm="0">
                                          <p:val>
                                            <p:strVal val="0-#ppt_h/2"/>
                                          </p:val>
                                        </p:tav>
                                        <p:tav tm="100000">
                                          <p:val>
                                            <p:strVal val="#ppt_y"/>
                                          </p:val>
                                        </p:tav>
                                      </p:tavLst>
                                    </p:anim>
                                  </p:childTnLst>
                                </p:cTn>
                              </p:par>
                            </p:childTnLst>
                          </p:cTn>
                        </p:par>
                        <p:par>
                          <p:cTn id="84" fill="hold">
                            <p:stCondLst>
                              <p:cond delay="2400"/>
                            </p:stCondLst>
                            <p:childTnLst>
                              <p:par>
                                <p:cTn id="85" presetID="2" presetClass="entr" presetSubtype="1" fill="hold" nodeType="after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150" fill="hold"/>
                                        <p:tgtEl>
                                          <p:spTgt spid="41"/>
                                        </p:tgtEl>
                                        <p:attrNameLst>
                                          <p:attrName>ppt_x</p:attrName>
                                        </p:attrNameLst>
                                      </p:cBhvr>
                                      <p:tavLst>
                                        <p:tav tm="0">
                                          <p:val>
                                            <p:strVal val="#ppt_x"/>
                                          </p:val>
                                        </p:tav>
                                        <p:tav tm="100000">
                                          <p:val>
                                            <p:strVal val="#ppt_x"/>
                                          </p:val>
                                        </p:tav>
                                      </p:tavLst>
                                    </p:anim>
                                    <p:anim calcmode="lin" valueType="num">
                                      <p:cBhvr additive="base">
                                        <p:cTn id="88" dur="150" fill="hold"/>
                                        <p:tgtEl>
                                          <p:spTgt spid="41"/>
                                        </p:tgtEl>
                                        <p:attrNameLst>
                                          <p:attrName>ppt_y</p:attrName>
                                        </p:attrNameLst>
                                      </p:cBhvr>
                                      <p:tavLst>
                                        <p:tav tm="0">
                                          <p:val>
                                            <p:strVal val="0-#ppt_h/2"/>
                                          </p:val>
                                        </p:tav>
                                        <p:tav tm="100000">
                                          <p:val>
                                            <p:strVal val="#ppt_y"/>
                                          </p:val>
                                        </p:tav>
                                      </p:tavLst>
                                    </p:anim>
                                  </p:childTnLst>
                                </p:cTn>
                              </p:par>
                            </p:childTnLst>
                          </p:cTn>
                        </p:par>
                        <p:par>
                          <p:cTn id="89" fill="hold">
                            <p:stCondLst>
                              <p:cond delay="2550"/>
                            </p:stCondLst>
                            <p:childTnLst>
                              <p:par>
                                <p:cTn id="90" presetID="2" presetClass="entr" presetSubtype="1" fill="hold" nodeType="after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150" fill="hold"/>
                                        <p:tgtEl>
                                          <p:spTgt spid="40"/>
                                        </p:tgtEl>
                                        <p:attrNameLst>
                                          <p:attrName>ppt_x</p:attrName>
                                        </p:attrNameLst>
                                      </p:cBhvr>
                                      <p:tavLst>
                                        <p:tav tm="0">
                                          <p:val>
                                            <p:strVal val="#ppt_x"/>
                                          </p:val>
                                        </p:tav>
                                        <p:tav tm="100000">
                                          <p:val>
                                            <p:strVal val="#ppt_x"/>
                                          </p:val>
                                        </p:tav>
                                      </p:tavLst>
                                    </p:anim>
                                    <p:anim calcmode="lin" valueType="num">
                                      <p:cBhvr additive="base">
                                        <p:cTn id="93" dur="1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2819"/>
            <a:ext cx="10972800" cy="803756"/>
          </a:xfrm>
        </p:spPr>
        <p:txBody>
          <a:bodyPr/>
          <a:lstStyle/>
          <a:p>
            <a:r>
              <a:rPr lang="en-US" dirty="0" smtClean="0"/>
              <a:t>Budget</a:t>
            </a:r>
            <a:endParaRPr lang="en-US" dirty="0"/>
          </a:p>
        </p:txBody>
      </p:sp>
      <p:sp>
        <p:nvSpPr>
          <p:cNvPr id="4" name="Slide Number Placeholder 3"/>
          <p:cNvSpPr>
            <a:spLocks noGrp="1"/>
          </p:cNvSpPr>
          <p:nvPr>
            <p:ph type="sldNum" sz="quarter" idx="12"/>
          </p:nvPr>
        </p:nvSpPr>
        <p:spPr/>
        <p:txBody>
          <a:bodyPr/>
          <a:lstStyle/>
          <a:p>
            <a:fld id="{8C71CAF9-4461-454A-B702-D536C3775752}" type="slidenum">
              <a:rPr lang="en-US" smtClean="0"/>
              <a:t>40</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38726349"/>
              </p:ext>
            </p:extLst>
          </p:nvPr>
        </p:nvGraphicFramePr>
        <p:xfrm>
          <a:off x="914400" y="1086573"/>
          <a:ext cx="10445577" cy="5425712"/>
        </p:xfrm>
        <a:graphic>
          <a:graphicData uri="http://schemas.openxmlformats.org/drawingml/2006/table">
            <a:tbl>
              <a:tblPr>
                <a:tableStyleId>{5C22544A-7EE6-4342-B048-85BDC9FD1C3A}</a:tableStyleId>
              </a:tblPr>
              <a:tblGrid>
                <a:gridCol w="3113903">
                  <a:extLst>
                    <a:ext uri="{9D8B030D-6E8A-4147-A177-3AD203B41FA5}">
                      <a16:colId xmlns:a16="http://schemas.microsoft.com/office/drawing/2014/main" xmlns="" val="20000"/>
                    </a:ext>
                  </a:extLst>
                </a:gridCol>
                <a:gridCol w="1926503">
                  <a:extLst>
                    <a:ext uri="{9D8B030D-6E8A-4147-A177-3AD203B41FA5}">
                      <a16:colId xmlns:a16="http://schemas.microsoft.com/office/drawing/2014/main" xmlns="" val="20001"/>
                    </a:ext>
                  </a:extLst>
                </a:gridCol>
                <a:gridCol w="2202808">
                  <a:extLst>
                    <a:ext uri="{9D8B030D-6E8A-4147-A177-3AD203B41FA5}">
                      <a16:colId xmlns:a16="http://schemas.microsoft.com/office/drawing/2014/main" xmlns="" val="20002"/>
                    </a:ext>
                  </a:extLst>
                </a:gridCol>
                <a:gridCol w="2103328">
                  <a:extLst>
                    <a:ext uri="{9D8B030D-6E8A-4147-A177-3AD203B41FA5}">
                      <a16:colId xmlns:a16="http://schemas.microsoft.com/office/drawing/2014/main" xmlns="" val="20003"/>
                    </a:ext>
                  </a:extLst>
                </a:gridCol>
                <a:gridCol w="189488">
                  <a:extLst>
                    <a:ext uri="{9D8B030D-6E8A-4147-A177-3AD203B41FA5}">
                      <a16:colId xmlns:a16="http://schemas.microsoft.com/office/drawing/2014/main" xmlns="" val="20004"/>
                    </a:ext>
                  </a:extLst>
                </a:gridCol>
                <a:gridCol w="909547">
                  <a:extLst>
                    <a:ext uri="{9D8B030D-6E8A-4147-A177-3AD203B41FA5}">
                      <a16:colId xmlns:a16="http://schemas.microsoft.com/office/drawing/2014/main" xmlns="" val="20005"/>
                    </a:ext>
                  </a:extLst>
                </a:gridCol>
              </a:tblGrid>
              <a:tr h="224131">
                <a:tc>
                  <a:txBody>
                    <a:bodyPr/>
                    <a:lstStyle/>
                    <a:p>
                      <a:pPr algn="l" fontAlgn="b"/>
                      <a:r>
                        <a:rPr lang="en-US" sz="1800" b="1" u="none" strike="noStrike" dirty="0">
                          <a:effectLst/>
                        </a:rPr>
                        <a:t>Purchase</a:t>
                      </a:r>
                      <a:endParaRPr lang="en-US" sz="1800" b="1"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b"/>
                      <a:r>
                        <a:rPr lang="en-US" sz="1800" b="1" u="none" strike="noStrike" dirty="0">
                          <a:effectLst/>
                        </a:rPr>
                        <a:t>Quantity</a:t>
                      </a:r>
                      <a:endParaRPr lang="en-US" sz="1800" b="1"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b"/>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b"/>
                      <a:r>
                        <a:rPr lang="en-US" sz="1800" b="1" u="none" strike="noStrike" dirty="0">
                          <a:effectLst/>
                        </a:rPr>
                        <a:t>Shipping</a:t>
                      </a:r>
                      <a:endParaRPr lang="en-US" sz="1800" b="1"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b"/>
                      <a:endParaRPr lang="en-US" sz="1800" b="1"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65000"/>
                      </a:schemeClr>
                    </a:solidFill>
                  </a:tcPr>
                </a:tc>
                <a:tc>
                  <a:txBody>
                    <a:bodyPr/>
                    <a:lstStyle/>
                    <a:p>
                      <a:pPr algn="l" fontAlgn="b"/>
                      <a:r>
                        <a:rPr lang="en-US" sz="1800" b="1" u="none" strike="noStrike" dirty="0">
                          <a:effectLst/>
                        </a:rPr>
                        <a:t>Total</a:t>
                      </a:r>
                      <a:endParaRPr lang="en-US" sz="1800" b="1"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xmlns="" val="10000"/>
                  </a:ext>
                </a:extLst>
              </a:tr>
              <a:tr h="367367">
                <a:tc>
                  <a:txBody>
                    <a:bodyPr/>
                    <a:lstStyle/>
                    <a:p>
                      <a:pPr algn="l" fontAlgn="b"/>
                      <a:r>
                        <a:rPr lang="en-US" sz="1100" u="none" strike="noStrike" dirty="0">
                          <a:effectLst/>
                        </a:rPr>
                        <a:t>Hyperion EOS 0606i Charger</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$109.99</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US" sz="1400" u="none" strike="noStrike" dirty="0">
                          <a:effectLst/>
                        </a:rPr>
                        <a:t>$870.96</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1"/>
                  </a:ext>
                </a:extLst>
              </a:tr>
              <a:tr h="545714">
                <a:tc>
                  <a:txBody>
                    <a:bodyPr/>
                    <a:lstStyle/>
                    <a:p>
                      <a:pPr algn="l" fontAlgn="b"/>
                      <a:r>
                        <a:rPr lang="en-US" sz="1100" u="none" strike="noStrike" dirty="0" err="1">
                          <a:effectLst/>
                        </a:rPr>
                        <a:t>Dji</a:t>
                      </a:r>
                      <a:r>
                        <a:rPr lang="en-US" sz="1100" u="none" strike="noStrike" dirty="0">
                          <a:effectLst/>
                        </a:rPr>
                        <a:t> F450 TOP And BOTTOM CENTRAL BOARDS</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1</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$16.00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$6.65</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2"/>
                  </a:ext>
                </a:extLst>
              </a:tr>
              <a:tr h="213459">
                <a:tc>
                  <a:txBody>
                    <a:bodyPr/>
                    <a:lstStyle/>
                    <a:p>
                      <a:pPr algn="l" fontAlgn="b"/>
                      <a:r>
                        <a:rPr lang="en-US" sz="1100" u="none" strike="noStrike" dirty="0" err="1">
                          <a:effectLst/>
                        </a:rPr>
                        <a:t>apm</a:t>
                      </a:r>
                      <a:r>
                        <a:rPr lang="en-US" sz="1100" u="none" strike="noStrike" dirty="0">
                          <a:effectLst/>
                        </a:rPr>
                        <a:t> 2.6</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$159.99</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$2.86</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3"/>
                  </a:ext>
                </a:extLst>
              </a:tr>
              <a:tr h="373552">
                <a:tc>
                  <a:txBody>
                    <a:bodyPr/>
                    <a:lstStyle/>
                    <a:p>
                      <a:pPr algn="l" fontAlgn="b"/>
                      <a:r>
                        <a:rPr lang="en-US" sz="1100" u="none" strike="noStrike" dirty="0">
                          <a:effectLst/>
                        </a:rPr>
                        <a:t>3DR </a:t>
                      </a:r>
                      <a:r>
                        <a:rPr lang="en-US" sz="1100" u="none" strike="noStrike" dirty="0" err="1">
                          <a:effectLst/>
                        </a:rPr>
                        <a:t>uBlox</a:t>
                      </a:r>
                      <a:r>
                        <a:rPr lang="en-US" sz="1100" u="none" strike="noStrike" dirty="0">
                          <a:effectLst/>
                        </a:rPr>
                        <a:t> GPS with Compass Kit and GPS mast</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$97.49</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$2.32</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4"/>
                  </a:ext>
                </a:extLst>
              </a:tr>
              <a:tr h="213459">
                <a:tc>
                  <a:txBody>
                    <a:bodyPr/>
                    <a:lstStyle/>
                    <a:p>
                      <a:pPr algn="l" fontAlgn="b"/>
                      <a:r>
                        <a:rPr lang="en-US" sz="1100" u="none" strike="noStrike">
                          <a:effectLst/>
                        </a:rPr>
                        <a:t>Arduino host shield</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1</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$24.00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$9.22</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5"/>
                  </a:ext>
                </a:extLst>
              </a:tr>
              <a:tr h="213459">
                <a:tc>
                  <a:txBody>
                    <a:bodyPr/>
                    <a:lstStyle/>
                    <a:p>
                      <a:pPr algn="l" fontAlgn="b"/>
                      <a:r>
                        <a:rPr lang="en-US" sz="1100" u="none" strike="noStrike">
                          <a:effectLst/>
                        </a:rPr>
                        <a:t>quad copter landing gear</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1</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$15.00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$20.66</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6"/>
                  </a:ext>
                </a:extLst>
              </a:tr>
              <a:tr h="213459">
                <a:tc>
                  <a:txBody>
                    <a:bodyPr/>
                    <a:lstStyle/>
                    <a:p>
                      <a:pPr algn="l" fontAlgn="b"/>
                      <a:r>
                        <a:rPr lang="en-US" sz="1100" u="none" strike="noStrike">
                          <a:effectLst/>
                        </a:rPr>
                        <a:t>quad copter arms</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4</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$26.00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7"/>
                  </a:ext>
                </a:extLst>
              </a:tr>
              <a:tr h="367367">
                <a:tc>
                  <a:txBody>
                    <a:bodyPr/>
                    <a:lstStyle/>
                    <a:p>
                      <a:pPr algn="l" fontAlgn="b"/>
                      <a:r>
                        <a:rPr lang="en-US" sz="1100" u="none" strike="noStrike">
                          <a:effectLst/>
                        </a:rPr>
                        <a:t>quad copter propeller guards</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$19.00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8"/>
                  </a:ext>
                </a:extLst>
              </a:tr>
              <a:tr h="213459">
                <a:tc>
                  <a:txBody>
                    <a:bodyPr/>
                    <a:lstStyle/>
                    <a:p>
                      <a:pPr algn="l" fontAlgn="b"/>
                      <a:r>
                        <a:rPr lang="en-US" sz="1100" u="none" strike="noStrike">
                          <a:effectLst/>
                        </a:rPr>
                        <a:t>1G raspberry pi 2</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$70.00</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$15.99</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09"/>
                  </a:ext>
                </a:extLst>
              </a:tr>
              <a:tr h="213459">
                <a:tc>
                  <a:txBody>
                    <a:bodyPr/>
                    <a:lstStyle/>
                    <a:p>
                      <a:pPr algn="l" fontAlgn="b"/>
                      <a:r>
                        <a:rPr lang="en-US" sz="1100" u="none" strike="noStrike">
                          <a:effectLst/>
                        </a:rPr>
                        <a:t>Raspberry Pi 8G SD card</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$12.98</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0"/>
                  </a:ext>
                </a:extLst>
              </a:tr>
              <a:tr h="213459">
                <a:tc>
                  <a:txBody>
                    <a:bodyPr/>
                    <a:lstStyle/>
                    <a:p>
                      <a:pPr algn="l" fontAlgn="b"/>
                      <a:r>
                        <a:rPr lang="en-US" sz="1100" u="none" strike="noStrike">
                          <a:effectLst/>
                        </a:rPr>
                        <a:t>Raspberry Pi 16G SD card</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 </a:t>
                      </a:r>
                      <a:r>
                        <a:rPr lang="en-US" sz="1100" u="none" strike="noStrike" dirty="0" smtClean="0">
                          <a:effectLst/>
                        </a:rPr>
                        <a:t>1</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$20.00</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1"/>
                  </a:ext>
                </a:extLst>
              </a:tr>
              <a:tr h="213459">
                <a:tc>
                  <a:txBody>
                    <a:bodyPr/>
                    <a:lstStyle/>
                    <a:p>
                      <a:pPr algn="l" fontAlgn="b"/>
                      <a:r>
                        <a:rPr lang="en-US" sz="1100" u="none" strike="noStrike">
                          <a:effectLst/>
                        </a:rPr>
                        <a:t>Raspberry Pi 32G SD card</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 </a:t>
                      </a:r>
                      <a:r>
                        <a:rPr lang="en-US" sz="1100" u="none" strike="noStrike" dirty="0" smtClean="0">
                          <a:effectLst/>
                        </a:rPr>
                        <a:t>1</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$35.00</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2"/>
                  </a:ext>
                </a:extLst>
              </a:tr>
              <a:tr h="213459">
                <a:tc>
                  <a:txBody>
                    <a:bodyPr/>
                    <a:lstStyle/>
                    <a:p>
                      <a:pPr algn="l" fontAlgn="b"/>
                      <a:r>
                        <a:rPr lang="en-US" sz="1100" u="none" strike="noStrike">
                          <a:effectLst/>
                        </a:rPr>
                        <a:t>Pi camera</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$25.00</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$5.85</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3"/>
                  </a:ext>
                </a:extLst>
              </a:tr>
              <a:tr h="213459">
                <a:tc>
                  <a:txBody>
                    <a:bodyPr/>
                    <a:lstStyle/>
                    <a:p>
                      <a:pPr algn="l" fontAlgn="b"/>
                      <a:r>
                        <a:rPr lang="en-US" sz="1100" u="none" strike="noStrike">
                          <a:effectLst/>
                        </a:rPr>
                        <a:t>Quadcopter Propeller</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2</a:t>
                      </a:r>
                      <a:endParaRPr lang="en-US" sz="1100" b="0" i="0" u="none" strike="noStrike" dirty="0">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$60.00</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$9.90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4"/>
                  </a:ext>
                </a:extLst>
              </a:tr>
              <a:tr h="373552">
                <a:tc>
                  <a:txBody>
                    <a:bodyPr/>
                    <a:lstStyle/>
                    <a:p>
                      <a:pPr algn="l" fontAlgn="b"/>
                      <a:r>
                        <a:rPr lang="en-US" sz="1100" u="none" strike="noStrike">
                          <a:effectLst/>
                        </a:rPr>
                        <a:t>Raspberry Pi Wireless Module</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$12.95</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5"/>
                  </a:ext>
                </a:extLst>
              </a:tr>
              <a:tr h="213459">
                <a:tc>
                  <a:txBody>
                    <a:bodyPr/>
                    <a:lstStyle/>
                    <a:p>
                      <a:pPr algn="l" fontAlgn="b"/>
                      <a:r>
                        <a:rPr lang="en-US" sz="1100" u="none" strike="noStrike">
                          <a:effectLst/>
                        </a:rPr>
                        <a:t>Ultrasonic Distance Sensor</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$79.90</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$14.21</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6"/>
                  </a:ext>
                </a:extLst>
              </a:tr>
              <a:tr h="213459">
                <a:tc>
                  <a:txBody>
                    <a:bodyPr/>
                    <a:lstStyle/>
                    <a:p>
                      <a:pPr algn="l" fontAlgn="b"/>
                      <a:r>
                        <a:rPr lang="en-US" sz="1100" u="none" strike="noStrike">
                          <a:effectLst/>
                        </a:rPr>
                        <a:t>Zippy Battery</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a:t>
                      </a:r>
                      <a:endParaRPr lang="en-US" sz="1100" b="0" i="0" u="none" strike="noStrike">
                        <a:solidFill>
                          <a:srgbClr val="222222"/>
                        </a:solidFill>
                        <a:effectLst/>
                        <a:latin typeface="Arial" panose="020B060402020202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$63.32</a:t>
                      </a:r>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7"/>
                  </a:ext>
                </a:extLst>
              </a:tr>
              <a:tr h="213459">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T w="12700" cap="flat" cmpd="sng" algn="ctr">
                      <a:solidFill>
                        <a:schemeClr val="tx1"/>
                      </a:solidFill>
                      <a:prstDash val="solid"/>
                      <a:round/>
                      <a:headEnd type="none" w="med" len="med"/>
                      <a:tailEnd type="none" w="med" len="med"/>
                    </a:lnT>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8"/>
                  </a:ext>
                </a:extLst>
              </a:tr>
              <a:tr h="213459">
                <a:tc>
                  <a:txBody>
                    <a:bodyPr/>
                    <a:lstStyle/>
                    <a:p>
                      <a:pPr algn="l" fontAlgn="b"/>
                      <a:r>
                        <a:rPr lang="en-US" sz="1400" b="0" i="0" u="none" strike="noStrike" dirty="0" smtClean="0">
                          <a:solidFill>
                            <a:srgbClr val="000000"/>
                          </a:solidFill>
                          <a:effectLst/>
                          <a:latin typeface="Calibri" panose="020F0502020204030204" pitchFamily="34" charset="0"/>
                        </a:rPr>
                        <a:t>Subtotal</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US" sz="1400" u="none" strike="noStrike" dirty="0">
                          <a:effectLst/>
                        </a:rPr>
                        <a:t>$783.30</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a:effectLst/>
                        </a:rPr>
                        <a:t>$87.66</a:t>
                      </a:r>
                      <a:endParaRPr lang="en-US" sz="1400" b="0" i="0" u="none" strike="noStrike" dirty="0">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400" b="0" i="0" u="none" strike="noStrike">
                        <a:solidFill>
                          <a:srgbClr val="000000"/>
                        </a:solidFill>
                        <a:effectLst/>
                        <a:latin typeface="Calibri" panose="020F0502020204030204" pitchFamily="34" charset="0"/>
                      </a:endParaRPr>
                    </a:p>
                  </a:txBody>
                  <a:tcPr marL="9120" marR="9120" marT="9120" marB="0" anchor="b">
                    <a:lnL w="12700" cap="flat" cmpd="sng" algn="ctr">
                      <a:solidFill>
                        <a:schemeClr val="tx1"/>
                      </a:solidFill>
                      <a:prstDash val="solid"/>
                      <a:round/>
                      <a:headEnd type="none" w="med" len="med"/>
                      <a:tailEnd type="none" w="med" len="med"/>
                    </a:ln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120" marR="9120" marT="9120" marB="0" anchor="b"/>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val="3512650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812721" y="2849335"/>
            <a:ext cx="4229100" cy="830997"/>
          </a:xfrm>
          <a:prstGeom prst="rect">
            <a:avLst/>
          </a:prstGeom>
          <a:noFill/>
        </p:spPr>
        <p:txBody>
          <a:bodyPr wrap="square" rtlCol="0">
            <a:spAutoFit/>
          </a:bodyPr>
          <a:lstStyle/>
          <a:p>
            <a:pPr algn="ctr"/>
            <a:r>
              <a:rPr lang="en-US" sz="4800" dirty="0" smtClean="0">
                <a:solidFill>
                  <a:schemeClr val="bg1"/>
                </a:solidFill>
              </a:rPr>
              <a:t>Questions?</a:t>
            </a:r>
            <a:endParaRPr lang="en-US" sz="4800" dirty="0">
              <a:solidFill>
                <a:schemeClr val="bg1"/>
              </a:solidFill>
            </a:endParaRPr>
          </a:p>
        </p:txBody>
      </p:sp>
      <p:sp>
        <p:nvSpPr>
          <p:cNvPr id="3" name="Slide Number Placeholder 2"/>
          <p:cNvSpPr>
            <a:spLocks noGrp="1"/>
          </p:cNvSpPr>
          <p:nvPr>
            <p:ph type="sldNum" sz="quarter" idx="12"/>
          </p:nvPr>
        </p:nvSpPr>
        <p:spPr/>
        <p:txBody>
          <a:bodyPr/>
          <a:lstStyle/>
          <a:p>
            <a:fld id="{A94265A6-8BBF-864B-863C-9248948DDB56}"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4660333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numCol="2">
            <a:normAutofit fontScale="85000" lnSpcReduction="20000"/>
          </a:bodyPr>
          <a:lstStyle/>
          <a:p>
            <a:pPr lvl="0">
              <a:buFont typeface="+mj-lt"/>
              <a:buAutoNum type="arabicPeriod"/>
            </a:pPr>
            <a:r>
              <a:rPr lang="en-US" sz="1800" dirty="0"/>
              <a:t>"Object Detection and Recognition." </a:t>
            </a:r>
            <a:r>
              <a:rPr lang="en-US" sz="1800" i="1" dirty="0"/>
              <a:t>MathWorks.com</a:t>
            </a:r>
            <a:r>
              <a:rPr lang="en-US" sz="1800" dirty="0"/>
              <a:t>. The </a:t>
            </a:r>
            <a:r>
              <a:rPr lang="en-US" sz="1800" dirty="0" err="1"/>
              <a:t>MathWorks</a:t>
            </a:r>
            <a:r>
              <a:rPr lang="en-US" sz="1800" dirty="0"/>
              <a:t>, Inc., 1 June 2005. Web. 12 Dec. 2014. &lt;http://www.mathworks.com/help/vision/ref/vision.peopledetector-class.html&gt;.</a:t>
            </a:r>
          </a:p>
          <a:p>
            <a:pPr lvl="0">
              <a:buFont typeface="+mj-lt"/>
              <a:buAutoNum type="arabicPeriod"/>
            </a:pPr>
            <a:r>
              <a:rPr lang="en-US" sz="1800" dirty="0"/>
              <a:t>"Tracking Pedestrians from a Moving Car." </a:t>
            </a:r>
            <a:r>
              <a:rPr lang="en-US" sz="1800" i="1" dirty="0"/>
              <a:t>MathWorks.com</a:t>
            </a:r>
            <a:r>
              <a:rPr lang="en-US" sz="1800" dirty="0"/>
              <a:t>. The </a:t>
            </a:r>
            <a:r>
              <a:rPr lang="en-US" sz="1800" dirty="0" err="1"/>
              <a:t>MathWorks</a:t>
            </a:r>
            <a:r>
              <a:rPr lang="en-US" sz="1800" dirty="0"/>
              <a:t>, Inc., 1 June 2005. Web. 12 Dec. 2014. &lt;http://www.mathworks.com/examples/matlab-computer-vision/754-tracking-pedestrians-from-a-moving-car&gt;.</a:t>
            </a:r>
          </a:p>
          <a:p>
            <a:pPr lvl="0">
              <a:buFont typeface="+mj-lt"/>
              <a:buAutoNum type="arabicPeriod"/>
            </a:pPr>
            <a:r>
              <a:rPr lang="en-US" sz="1800" dirty="0"/>
              <a:t>"</a:t>
            </a:r>
            <a:r>
              <a:rPr lang="en-US" sz="1800" dirty="0" err="1"/>
              <a:t>Vision.CascadeObjectDetector</a:t>
            </a:r>
            <a:r>
              <a:rPr lang="en-US" sz="1800" dirty="0"/>
              <a:t> System Object." </a:t>
            </a:r>
            <a:r>
              <a:rPr lang="en-US" sz="1800" i="1" dirty="0"/>
              <a:t>Mathworks.com</a:t>
            </a:r>
            <a:r>
              <a:rPr lang="en-US" sz="1800" dirty="0"/>
              <a:t>. The </a:t>
            </a:r>
            <a:r>
              <a:rPr lang="en-US" sz="1800" dirty="0" err="1"/>
              <a:t>Mathworks</a:t>
            </a:r>
            <a:r>
              <a:rPr lang="en-US" sz="1800" dirty="0"/>
              <a:t>, Inc., 1 June 2005. Web. 13 Dec. 2014. &lt;http://www.mathworks.com/help/vision/ref/vision.cascadeobjectdetector-class.html</a:t>
            </a:r>
            <a:r>
              <a:rPr lang="en-US" sz="1800" dirty="0" smtClean="0"/>
              <a:t>&gt;.</a:t>
            </a:r>
          </a:p>
          <a:p>
            <a:pPr lvl="0">
              <a:buFont typeface="+mj-lt"/>
              <a:buAutoNum type="arabicPeriod"/>
            </a:pPr>
            <a:r>
              <a:rPr lang="en-US" sz="1800" dirty="0"/>
              <a:t>"Using Hector Slam with Hokuyo Laser Range Finder." - ROS Answers: Open Source Q&amp;A Forum. </a:t>
            </a:r>
            <a:r>
              <a:rPr lang="en-US" sz="1800" dirty="0" err="1"/>
              <a:t>N.p</a:t>
            </a:r>
            <a:r>
              <a:rPr lang="en-US" sz="1800" dirty="0"/>
              <a:t>., </a:t>
            </a:r>
            <a:r>
              <a:rPr lang="en-US" sz="1800" dirty="0" err="1"/>
              <a:t>n.d.</a:t>
            </a:r>
            <a:r>
              <a:rPr lang="en-US" sz="1800" dirty="0"/>
              <a:t> Web. 04 May 2015.</a:t>
            </a:r>
          </a:p>
          <a:p>
            <a:pPr lvl="0">
              <a:buFont typeface="+mj-lt"/>
              <a:buAutoNum type="arabicPeriod"/>
            </a:pPr>
            <a:r>
              <a:rPr lang="en-US" sz="1800" dirty="0"/>
              <a:t>Digital Accelerometer. Digital image. Parallax.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Electric Propeller Motor. Digital image. </a:t>
            </a:r>
            <a:r>
              <a:rPr lang="en-US" sz="1800" dirty="0" err="1"/>
              <a:t>Dreamstime</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Multiplexer. Digital image. Alpha-</a:t>
            </a:r>
            <a:r>
              <a:rPr lang="en-US" sz="1800" dirty="0" err="1"/>
              <a:t>Crucis</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Pi Camera. Digital image. </a:t>
            </a:r>
            <a:r>
              <a:rPr lang="en-US" sz="1800" dirty="0" err="1"/>
              <a:t>Adafruit</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Raspberry Pi. Digital image. Wikimedia.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RC Controller. Digital image. </a:t>
            </a:r>
            <a:r>
              <a:rPr lang="en-US" sz="1800" dirty="0" err="1"/>
              <a:t>Aliimg</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RC </a:t>
            </a:r>
            <a:r>
              <a:rPr lang="en-US" sz="1800" dirty="0" err="1"/>
              <a:t>Reciever</a:t>
            </a:r>
            <a:r>
              <a:rPr lang="en-US" sz="1800" dirty="0"/>
              <a:t>. Digital image. </a:t>
            </a:r>
            <a:r>
              <a:rPr lang="en-US" sz="1800" dirty="0" err="1"/>
              <a:t>Aliimg</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Samsung Laptop. Digital image. Wired.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Ultrasonic Sensor. Digital image. </a:t>
            </a:r>
            <a:r>
              <a:rPr lang="en-US" sz="1800" dirty="0" err="1"/>
              <a:t>Maxbotix</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URG Sensor. Digital image. </a:t>
            </a:r>
            <a:r>
              <a:rPr lang="en-US" sz="1800" dirty="0" err="1"/>
              <a:t>Hizook</a:t>
            </a:r>
            <a:r>
              <a:rPr lang="en-US" sz="1800" dirty="0"/>
              <a:t>. </a:t>
            </a:r>
            <a:r>
              <a:rPr lang="en-US" sz="1800" dirty="0" err="1"/>
              <a:t>N.p</a:t>
            </a:r>
            <a:r>
              <a:rPr lang="en-US" sz="1800" dirty="0"/>
              <a:t>., </a:t>
            </a:r>
            <a:r>
              <a:rPr lang="en-US" sz="1800" dirty="0" err="1"/>
              <a:t>n.d.</a:t>
            </a:r>
            <a:r>
              <a:rPr lang="en-US" sz="1800" dirty="0"/>
              <a:t> Web.</a:t>
            </a:r>
          </a:p>
          <a:p>
            <a:pPr lvl="0">
              <a:buFont typeface="+mj-lt"/>
              <a:buAutoNum type="arabicPeriod"/>
            </a:pPr>
            <a:r>
              <a:rPr lang="en-US" sz="1800" dirty="0"/>
              <a:t>Jones, Dave. "</a:t>
            </a:r>
            <a:r>
              <a:rPr lang="en-US" sz="1800" dirty="0" err="1"/>
              <a:t>Picamera</a:t>
            </a:r>
            <a:r>
              <a:rPr lang="en-US" sz="1800" dirty="0"/>
              <a:t>." </a:t>
            </a:r>
            <a:r>
              <a:rPr lang="en-US" sz="1800" dirty="0" err="1"/>
              <a:t>Git</a:t>
            </a:r>
            <a:r>
              <a:rPr lang="en-US" sz="1800" dirty="0"/>
              <a:t> Hub, 4 Apr. 2015. Web. 4 May 2014. &lt;http://picamera.readthedocs.org/en/release-1.10</a:t>
            </a:r>
            <a:r>
              <a:rPr lang="en-US" sz="1800" dirty="0" smtClean="0"/>
              <a:t>/&gt;.</a:t>
            </a:r>
          </a:p>
          <a:p>
            <a:pPr>
              <a:buFont typeface="+mj-lt"/>
              <a:buAutoNum type="arabicPeriod"/>
            </a:pPr>
            <a:r>
              <a:rPr lang="en-US" sz="1800" dirty="0" smtClean="0"/>
              <a:t>APM 2.6. </a:t>
            </a:r>
            <a:r>
              <a:rPr lang="en-US" sz="1800" dirty="0"/>
              <a:t>Digital image. </a:t>
            </a:r>
            <a:r>
              <a:rPr lang="en-US" sz="1800" dirty="0" smtClean="0"/>
              <a:t>Explore Labs. </a:t>
            </a:r>
            <a:r>
              <a:rPr lang="en-US" sz="1800" dirty="0" err="1"/>
              <a:t>N.p</a:t>
            </a:r>
            <a:r>
              <a:rPr lang="en-US" sz="1800" dirty="0"/>
              <a:t>., </a:t>
            </a:r>
            <a:r>
              <a:rPr lang="en-US" sz="1800" dirty="0" err="1"/>
              <a:t>n.d.</a:t>
            </a:r>
            <a:r>
              <a:rPr lang="en-US" sz="1800" dirty="0"/>
              <a:t> Web.</a:t>
            </a:r>
          </a:p>
          <a:p>
            <a:pPr>
              <a:buFont typeface="+mj-lt"/>
              <a:buAutoNum type="arabicPeriod"/>
            </a:pPr>
            <a:r>
              <a:rPr lang="en-US" sz="1800" dirty="0"/>
              <a:t>RC </a:t>
            </a:r>
            <a:r>
              <a:rPr lang="en-US" sz="1800" dirty="0" err="1"/>
              <a:t>Reciever</a:t>
            </a:r>
            <a:r>
              <a:rPr lang="en-US" sz="1800" dirty="0"/>
              <a:t>. Digital image. </a:t>
            </a:r>
            <a:r>
              <a:rPr lang="en-US" sz="1800" dirty="0" smtClean="0"/>
              <a:t>Computer Systems. </a:t>
            </a:r>
            <a:r>
              <a:rPr lang="en-US" sz="1800" dirty="0" err="1"/>
              <a:t>N.p</a:t>
            </a:r>
            <a:r>
              <a:rPr lang="en-US" sz="1800" dirty="0"/>
              <a:t>., </a:t>
            </a:r>
            <a:r>
              <a:rPr lang="en-US" sz="1800" dirty="0" err="1"/>
              <a:t>n.d.</a:t>
            </a:r>
            <a:r>
              <a:rPr lang="en-US" sz="1800" dirty="0"/>
              <a:t> Web.</a:t>
            </a:r>
          </a:p>
          <a:p>
            <a:pPr lvl="0">
              <a:buFont typeface="+mj-lt"/>
              <a:buAutoNum type="arabicPeriod"/>
            </a:pPr>
            <a:endParaRPr lang="en-US" sz="1800" dirty="0" smtClean="0"/>
          </a:p>
        </p:txBody>
      </p:sp>
      <p:sp>
        <p:nvSpPr>
          <p:cNvPr id="4" name="Slide Number Placeholder 3"/>
          <p:cNvSpPr>
            <a:spLocks noGrp="1"/>
          </p:cNvSpPr>
          <p:nvPr>
            <p:ph type="sldNum" sz="quarter" idx="12"/>
          </p:nvPr>
        </p:nvSpPr>
        <p:spPr/>
        <p:txBody>
          <a:bodyPr/>
          <a:lstStyle/>
          <a:p>
            <a:fld id="{8C71CAF9-4461-454A-B702-D536C3775752}" type="slidenum">
              <a:rPr lang="en-US" smtClean="0"/>
              <a:t>42</a:t>
            </a:fld>
            <a:endParaRPr lang="en-US"/>
          </a:p>
        </p:txBody>
      </p:sp>
    </p:spTree>
    <p:extLst>
      <p:ext uri="{BB962C8B-B14F-4D97-AF65-F5344CB8AC3E}">
        <p14:creationId xmlns:p14="http://schemas.microsoft.com/office/powerpoint/2010/main" val="42656945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71CAF9-4461-454A-B702-D536C3775752}" type="slidenum">
              <a:rPr lang="en-US" smtClean="0"/>
              <a:t>43</a:t>
            </a:fld>
            <a:endParaRPr lang="en-US"/>
          </a:p>
        </p:txBody>
      </p:sp>
      <p:sp>
        <p:nvSpPr>
          <p:cNvPr id="2" name="Content Placeholder 1"/>
          <p:cNvSpPr>
            <a:spLocks noGrp="1"/>
          </p:cNvSpPr>
          <p:nvPr>
            <p:ph idx="1"/>
          </p:nvPr>
        </p:nvSpPr>
        <p:spPr>
          <a:xfrm>
            <a:off x="2454875" y="3433228"/>
            <a:ext cx="8830962" cy="809259"/>
          </a:xfrm>
        </p:spPr>
        <p:txBody>
          <a:bodyPr/>
          <a:lstStyle/>
          <a:p>
            <a:pPr marL="0" indent="0">
              <a:buNone/>
            </a:pPr>
            <a:r>
              <a:rPr lang="en-US" dirty="0">
                <a:hlinkClick r:id="rId3"/>
              </a:rPr>
              <a:t>https://</a:t>
            </a:r>
            <a:r>
              <a:rPr lang="en-US" dirty="0" smtClean="0">
                <a:hlinkClick r:id="rId3"/>
              </a:rPr>
              <a:t>youtu.be/N5P-BDNK3sE?t=3s</a:t>
            </a:r>
            <a:endParaRPr lang="en-US" dirty="0" smtClean="0"/>
          </a:p>
          <a:p>
            <a:pPr marL="0" indent="0">
              <a:buNone/>
            </a:pPr>
            <a:endParaRPr lang="en-US" dirty="0"/>
          </a:p>
        </p:txBody>
      </p:sp>
      <p:sp>
        <p:nvSpPr>
          <p:cNvPr id="3" name="TextBox 2"/>
          <p:cNvSpPr txBox="1"/>
          <p:nvPr/>
        </p:nvSpPr>
        <p:spPr>
          <a:xfrm>
            <a:off x="2734962" y="2215981"/>
            <a:ext cx="6340389" cy="523220"/>
          </a:xfrm>
          <a:prstGeom prst="rect">
            <a:avLst/>
          </a:prstGeom>
          <a:noFill/>
        </p:spPr>
        <p:txBody>
          <a:bodyPr wrap="square" rtlCol="0">
            <a:spAutoFit/>
          </a:bodyPr>
          <a:lstStyle/>
          <a:p>
            <a:r>
              <a:rPr lang="en-US" sz="2800" dirty="0" smtClean="0"/>
              <a:t>Backup slide for Enumeration Video</a:t>
            </a:r>
            <a:endParaRPr lang="en-US" sz="2800" dirty="0"/>
          </a:p>
        </p:txBody>
      </p:sp>
    </p:spTree>
    <p:extLst>
      <p:ext uri="{BB962C8B-B14F-4D97-AF65-F5344CB8AC3E}">
        <p14:creationId xmlns:p14="http://schemas.microsoft.com/office/powerpoint/2010/main" val="3270215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71CAF9-4461-454A-B702-D536C3775752}" type="slidenum">
              <a:rPr lang="en-US" smtClean="0"/>
              <a:t>5</a:t>
            </a:fld>
            <a:endParaRPr lang="en-US"/>
          </a:p>
        </p:txBody>
      </p:sp>
      <p:pic>
        <p:nvPicPr>
          <p:cNvPr id="52" name="Picture 51"/>
          <p:cNvPicPr/>
          <p:nvPr/>
        </p:nvPicPr>
        <p:blipFill>
          <a:blip r:embed="rId2" cstate="print">
            <a:extLst>
              <a:ext uri="{28A0092B-C50C-407E-A947-70E740481C1C}">
                <a14:useLocalDpi xmlns:a14="http://schemas.microsoft.com/office/drawing/2010/main" val="0"/>
              </a:ext>
            </a:extLst>
          </a:blip>
          <a:stretch>
            <a:fillRect/>
          </a:stretch>
        </p:blipFill>
        <p:spPr bwMode="auto">
          <a:xfrm>
            <a:off x="1295309" y="1162368"/>
            <a:ext cx="9601382" cy="5376545"/>
          </a:xfrm>
          <a:prstGeom prst="rect">
            <a:avLst/>
          </a:prstGeom>
          <a:noFill/>
        </p:spPr>
      </p:pic>
      <p:sp>
        <p:nvSpPr>
          <p:cNvPr id="51" name="Title 1"/>
          <p:cNvSpPr>
            <a:spLocks noGrp="1"/>
          </p:cNvSpPr>
          <p:nvPr>
            <p:ph type="title"/>
          </p:nvPr>
        </p:nvSpPr>
        <p:spPr>
          <a:xfrm>
            <a:off x="609600" y="687227"/>
            <a:ext cx="10972800" cy="803756"/>
          </a:xfrm>
        </p:spPr>
        <p:txBody>
          <a:bodyPr/>
          <a:lstStyle/>
          <a:p>
            <a:r>
              <a:rPr lang="en-US" dirty="0" smtClean="0"/>
              <a:t>Data Flow Diagram</a:t>
            </a:r>
            <a:endParaRPr lang="en-US" dirty="0"/>
          </a:p>
        </p:txBody>
      </p:sp>
      <p:sp>
        <p:nvSpPr>
          <p:cNvPr id="10" name="TextBox 9"/>
          <p:cNvSpPr txBox="1"/>
          <p:nvPr/>
        </p:nvSpPr>
        <p:spPr>
          <a:xfrm>
            <a:off x="7667964" y="5221331"/>
            <a:ext cx="4220308" cy="646331"/>
          </a:xfrm>
          <a:prstGeom prst="rect">
            <a:avLst/>
          </a:prstGeom>
          <a:noFill/>
        </p:spPr>
        <p:txBody>
          <a:bodyPr wrap="square" rtlCol="0">
            <a:spAutoFit/>
          </a:bodyPr>
          <a:lstStyle/>
          <a:p>
            <a:pPr lvl="0"/>
            <a:r>
              <a:rPr lang="en-US" dirty="0" smtClean="0"/>
              <a:t>1. The </a:t>
            </a:r>
            <a:r>
              <a:rPr lang="en-US" dirty="0"/>
              <a:t>laser range scanner relays distance data to the Raspberry </a:t>
            </a:r>
            <a:r>
              <a:rPr lang="en-US" dirty="0" smtClean="0"/>
              <a:t>Pi</a:t>
            </a:r>
            <a:endParaRPr lang="en-US" dirty="0"/>
          </a:p>
        </p:txBody>
      </p:sp>
      <p:sp>
        <p:nvSpPr>
          <p:cNvPr id="26" name="TextBox 25"/>
          <p:cNvSpPr txBox="1"/>
          <p:nvPr/>
        </p:nvSpPr>
        <p:spPr>
          <a:xfrm>
            <a:off x="7676942" y="5229866"/>
            <a:ext cx="4220308" cy="923330"/>
          </a:xfrm>
          <a:prstGeom prst="rect">
            <a:avLst/>
          </a:prstGeom>
          <a:noFill/>
        </p:spPr>
        <p:txBody>
          <a:bodyPr wrap="square" rtlCol="0">
            <a:spAutoFit/>
          </a:bodyPr>
          <a:lstStyle/>
          <a:p>
            <a:pPr lvl="0"/>
            <a:r>
              <a:rPr lang="en-US"/>
              <a:t>2. An ultrasonic sensor relays distance data to the Raspberry Pi (used for detecting </a:t>
            </a:r>
            <a:endParaRPr lang="en-US" dirty="0"/>
          </a:p>
        </p:txBody>
      </p:sp>
      <p:sp>
        <p:nvSpPr>
          <p:cNvPr id="27" name="TextBox 26"/>
          <p:cNvSpPr txBox="1"/>
          <p:nvPr/>
        </p:nvSpPr>
        <p:spPr>
          <a:xfrm>
            <a:off x="7579292" y="4981600"/>
            <a:ext cx="4220308" cy="1785104"/>
          </a:xfrm>
          <a:prstGeom prst="rect">
            <a:avLst/>
          </a:prstGeom>
          <a:noFill/>
        </p:spPr>
        <p:txBody>
          <a:bodyPr wrap="square" rtlCol="0">
            <a:spAutoFit/>
          </a:bodyPr>
          <a:lstStyle/>
          <a:p>
            <a:pPr lvl="0"/>
            <a:r>
              <a:rPr lang="en-US" sz="1100" dirty="0"/>
              <a:t>3. The Raspberry Pi and base computer communicate over Wi-Fi using TCP sockets</a:t>
            </a:r>
          </a:p>
          <a:p>
            <a:pPr lvl="0"/>
            <a:r>
              <a:rPr lang="en-US" sz="1100" dirty="0"/>
              <a:t>	a. The Raspberry Pi sends it’s sensor data to the base computer which uses the 2.5D point cloud (generated from a combination of the distance data and accelerometer data) to create a 2D grid map</a:t>
            </a:r>
          </a:p>
          <a:p>
            <a:pPr lvl="0"/>
            <a:r>
              <a:rPr lang="en-US" sz="1100" dirty="0"/>
              <a:t>	b. The base computer then determines where the UAV needs to move next by looking at the cells of the 2D grid (identified as open, obstacle, or unexplored) and sending the corresponding motor commands to the </a:t>
            </a:r>
            <a:r>
              <a:rPr lang="en-US" sz="1100" dirty="0" smtClean="0"/>
              <a:t>Pi</a:t>
            </a:r>
            <a:endParaRPr lang="en-US" sz="1100" dirty="0"/>
          </a:p>
        </p:txBody>
      </p:sp>
      <p:sp>
        <p:nvSpPr>
          <p:cNvPr id="28" name="TextBox 27"/>
          <p:cNvSpPr txBox="1"/>
          <p:nvPr/>
        </p:nvSpPr>
        <p:spPr>
          <a:xfrm>
            <a:off x="7665043" y="5224585"/>
            <a:ext cx="4220308" cy="646331"/>
          </a:xfrm>
          <a:prstGeom prst="rect">
            <a:avLst/>
          </a:prstGeom>
          <a:noFill/>
        </p:spPr>
        <p:txBody>
          <a:bodyPr wrap="square" rtlCol="0">
            <a:spAutoFit/>
          </a:bodyPr>
          <a:lstStyle/>
          <a:p>
            <a:pPr lvl="0"/>
            <a:r>
              <a:rPr lang="en-US" dirty="0"/>
              <a:t>4. The Pi passes the motor commands along to the multiplexer </a:t>
            </a:r>
          </a:p>
        </p:txBody>
      </p:sp>
      <p:sp>
        <p:nvSpPr>
          <p:cNvPr id="29" name="TextBox 28"/>
          <p:cNvSpPr txBox="1"/>
          <p:nvPr/>
        </p:nvSpPr>
        <p:spPr>
          <a:xfrm>
            <a:off x="7579291" y="4984021"/>
            <a:ext cx="4220308" cy="1384995"/>
          </a:xfrm>
          <a:prstGeom prst="rect">
            <a:avLst/>
          </a:prstGeom>
          <a:noFill/>
        </p:spPr>
        <p:txBody>
          <a:bodyPr wrap="square" rtlCol="0">
            <a:spAutoFit/>
          </a:bodyPr>
          <a:lstStyle/>
          <a:p>
            <a:pPr lvl="0"/>
            <a:r>
              <a:rPr lang="en-US" sz="1400" dirty="0"/>
              <a:t>5. The RC controllers commands are sent to the receiver on the UAV</a:t>
            </a:r>
          </a:p>
          <a:p>
            <a:pPr lvl="0"/>
            <a:r>
              <a:rPr lang="en-US" sz="1400" dirty="0"/>
              <a:t>	a. The RC controller has a switch that controls the input selector on the multiplexer </a:t>
            </a:r>
          </a:p>
          <a:p>
            <a:pPr lvl="0"/>
            <a:r>
              <a:rPr lang="en-US" sz="1400" dirty="0"/>
              <a:t>	b. The RC controller also passes along motor controls from the </a:t>
            </a:r>
            <a:r>
              <a:rPr lang="en-US" sz="1400" dirty="0" smtClean="0"/>
              <a:t>user</a:t>
            </a:r>
            <a:endParaRPr lang="en-US" sz="1400" dirty="0"/>
          </a:p>
        </p:txBody>
      </p:sp>
      <p:sp>
        <p:nvSpPr>
          <p:cNvPr id="30" name="TextBox 29"/>
          <p:cNvSpPr txBox="1"/>
          <p:nvPr/>
        </p:nvSpPr>
        <p:spPr>
          <a:xfrm>
            <a:off x="7672413" y="5221477"/>
            <a:ext cx="4220308" cy="923330"/>
          </a:xfrm>
          <a:prstGeom prst="rect">
            <a:avLst/>
          </a:prstGeom>
          <a:noFill/>
        </p:spPr>
        <p:txBody>
          <a:bodyPr wrap="square" rtlCol="0">
            <a:spAutoFit/>
          </a:bodyPr>
          <a:lstStyle/>
          <a:p>
            <a:pPr lvl="0"/>
            <a:r>
              <a:rPr lang="en-US" dirty="0"/>
              <a:t>6. The receiver passes along the inputs from the RC to one of the input channels of the multiplexer</a:t>
            </a:r>
          </a:p>
        </p:txBody>
      </p:sp>
      <p:sp>
        <p:nvSpPr>
          <p:cNvPr id="31" name="TextBox 30"/>
          <p:cNvSpPr txBox="1"/>
          <p:nvPr/>
        </p:nvSpPr>
        <p:spPr>
          <a:xfrm>
            <a:off x="7676581" y="5235624"/>
            <a:ext cx="4220308" cy="1477328"/>
          </a:xfrm>
          <a:prstGeom prst="rect">
            <a:avLst/>
          </a:prstGeom>
          <a:noFill/>
        </p:spPr>
        <p:txBody>
          <a:bodyPr wrap="square" rtlCol="0">
            <a:spAutoFit/>
          </a:bodyPr>
          <a:lstStyle/>
          <a:p>
            <a:pPr lvl="0"/>
            <a:r>
              <a:rPr lang="en-US" dirty="0"/>
              <a:t>7. Based on the switch input from the RC controller, the multiplexer will pass along either the motor commands from the base computer or will allow a manual user override</a:t>
            </a:r>
          </a:p>
        </p:txBody>
      </p:sp>
      <p:sp>
        <p:nvSpPr>
          <p:cNvPr id="32" name="TextBox 31"/>
          <p:cNvSpPr txBox="1"/>
          <p:nvPr/>
        </p:nvSpPr>
        <p:spPr>
          <a:xfrm>
            <a:off x="7668842" y="5235954"/>
            <a:ext cx="4220308" cy="646331"/>
          </a:xfrm>
          <a:prstGeom prst="rect">
            <a:avLst/>
          </a:prstGeom>
          <a:noFill/>
        </p:spPr>
        <p:txBody>
          <a:bodyPr wrap="square" rtlCol="0">
            <a:spAutoFit/>
          </a:bodyPr>
          <a:lstStyle/>
          <a:p>
            <a:pPr lvl="0"/>
            <a:r>
              <a:rPr lang="en-US" dirty="0"/>
              <a:t>8. The accelerometer (located inside the APM) provides telemetry data</a:t>
            </a:r>
          </a:p>
        </p:txBody>
      </p:sp>
      <p:sp>
        <p:nvSpPr>
          <p:cNvPr id="33" name="TextBox 32"/>
          <p:cNvSpPr txBox="1"/>
          <p:nvPr/>
        </p:nvSpPr>
        <p:spPr>
          <a:xfrm>
            <a:off x="7672626" y="5234404"/>
            <a:ext cx="4220308" cy="646331"/>
          </a:xfrm>
          <a:prstGeom prst="rect">
            <a:avLst/>
          </a:prstGeom>
          <a:noFill/>
        </p:spPr>
        <p:txBody>
          <a:bodyPr wrap="square" rtlCol="0">
            <a:spAutoFit/>
          </a:bodyPr>
          <a:lstStyle/>
          <a:p>
            <a:pPr lvl="0"/>
            <a:r>
              <a:rPr lang="en-US" dirty="0"/>
              <a:t>9. An ultrasonic sensor provides data on the height of the UAV</a:t>
            </a:r>
          </a:p>
        </p:txBody>
      </p:sp>
      <p:sp>
        <p:nvSpPr>
          <p:cNvPr id="34" name="TextBox 33"/>
          <p:cNvSpPr txBox="1"/>
          <p:nvPr/>
        </p:nvSpPr>
        <p:spPr>
          <a:xfrm>
            <a:off x="7669214" y="5223290"/>
            <a:ext cx="4220308" cy="646331"/>
          </a:xfrm>
          <a:prstGeom prst="rect">
            <a:avLst/>
          </a:prstGeom>
          <a:noFill/>
        </p:spPr>
        <p:txBody>
          <a:bodyPr wrap="square" rtlCol="0">
            <a:spAutoFit/>
          </a:bodyPr>
          <a:lstStyle/>
          <a:p>
            <a:pPr lvl="0"/>
            <a:r>
              <a:rPr lang="en-US" dirty="0"/>
              <a:t>10. Motor commands are passed along from the multiplexer to the motors</a:t>
            </a:r>
          </a:p>
        </p:txBody>
      </p:sp>
      <p:sp>
        <p:nvSpPr>
          <p:cNvPr id="35" name="TextBox 34"/>
          <p:cNvSpPr txBox="1"/>
          <p:nvPr/>
        </p:nvSpPr>
        <p:spPr>
          <a:xfrm>
            <a:off x="7672249" y="5227861"/>
            <a:ext cx="4220308" cy="1477328"/>
          </a:xfrm>
          <a:prstGeom prst="rect">
            <a:avLst/>
          </a:prstGeom>
          <a:noFill/>
        </p:spPr>
        <p:txBody>
          <a:bodyPr wrap="square" rtlCol="0">
            <a:spAutoFit/>
          </a:bodyPr>
          <a:lstStyle/>
          <a:p>
            <a:pPr lvl="0"/>
            <a:r>
              <a:rPr lang="en-US" dirty="0"/>
              <a:t>11. Telemetry data from the accelerometer and ultrasonic height sensor are sent to the Pi so they can be sent to the base computer along with the LIDAR data</a:t>
            </a:r>
          </a:p>
        </p:txBody>
      </p:sp>
      <p:sp>
        <p:nvSpPr>
          <p:cNvPr id="36" name="TextBox 35"/>
          <p:cNvSpPr txBox="1"/>
          <p:nvPr/>
        </p:nvSpPr>
        <p:spPr>
          <a:xfrm>
            <a:off x="7578623" y="4980070"/>
            <a:ext cx="4220308" cy="1384995"/>
          </a:xfrm>
          <a:prstGeom prst="rect">
            <a:avLst/>
          </a:prstGeom>
          <a:noFill/>
        </p:spPr>
        <p:txBody>
          <a:bodyPr wrap="square" rtlCol="0">
            <a:spAutoFit/>
          </a:bodyPr>
          <a:lstStyle/>
          <a:p>
            <a:pPr lvl="0"/>
            <a:r>
              <a:rPr lang="en-US" sz="1400" dirty="0"/>
              <a:t>12. When mapping is completed, the map is sent to the enumeration Pi to determine where the UAV will fly to allow counting of individuals. </a:t>
            </a:r>
          </a:p>
          <a:p>
            <a:pPr lvl="0"/>
            <a:r>
              <a:rPr lang="en-US" sz="1400" dirty="0"/>
              <a:t>	a. The Pi also streams video from the camera to the base computer to be processed for counting and tracking of </a:t>
            </a:r>
            <a:r>
              <a:rPr lang="en-US" sz="1400" dirty="0" smtClean="0"/>
              <a:t>individuals</a:t>
            </a:r>
            <a:endParaRPr lang="en-US" sz="1400" dirty="0"/>
          </a:p>
        </p:txBody>
      </p:sp>
      <p:sp>
        <p:nvSpPr>
          <p:cNvPr id="37" name="TextBox 36"/>
          <p:cNvSpPr txBox="1"/>
          <p:nvPr/>
        </p:nvSpPr>
        <p:spPr>
          <a:xfrm>
            <a:off x="7578623" y="4979040"/>
            <a:ext cx="4220308" cy="1569660"/>
          </a:xfrm>
          <a:prstGeom prst="rect">
            <a:avLst/>
          </a:prstGeom>
          <a:noFill/>
        </p:spPr>
        <p:txBody>
          <a:bodyPr wrap="square" rtlCol="0">
            <a:spAutoFit/>
          </a:bodyPr>
          <a:lstStyle/>
          <a:p>
            <a:pPr lvl="0"/>
            <a:r>
              <a:rPr lang="en-US" sz="1200" dirty="0"/>
              <a:t>13. The navigation Pi and enumeration Pi are connected to one another to allow two-way communication</a:t>
            </a:r>
          </a:p>
          <a:p>
            <a:pPr lvl="0"/>
            <a:r>
              <a:rPr lang="en-US" sz="1200" dirty="0"/>
              <a:t>	a. The enumeration Pi is fed data on the location of the UAV from the navigation Pi</a:t>
            </a:r>
          </a:p>
          <a:p>
            <a:pPr lvl="0"/>
            <a:r>
              <a:rPr lang="en-US" sz="1200" dirty="0"/>
              <a:t>	b. The enumeration Pi then tells the navigation Pi where the UAV needs to move next (the navigation Pi will determine the specific motor commands itself)</a:t>
            </a:r>
          </a:p>
        </p:txBody>
      </p:sp>
      <p:sp>
        <p:nvSpPr>
          <p:cNvPr id="38" name="TextBox 37"/>
          <p:cNvSpPr txBox="1"/>
          <p:nvPr/>
        </p:nvSpPr>
        <p:spPr>
          <a:xfrm>
            <a:off x="7673753" y="5227752"/>
            <a:ext cx="4220308" cy="646331"/>
          </a:xfrm>
          <a:prstGeom prst="rect">
            <a:avLst/>
          </a:prstGeom>
          <a:noFill/>
        </p:spPr>
        <p:txBody>
          <a:bodyPr wrap="square" rtlCol="0">
            <a:spAutoFit/>
          </a:bodyPr>
          <a:lstStyle/>
          <a:p>
            <a:pPr lvl="0"/>
            <a:r>
              <a:rPr lang="en-US" sz="1200" dirty="0"/>
              <a:t>14. The Pi camera module captures video and sends it to the Pi to be sent to the base computer for tracking and counting</a:t>
            </a:r>
          </a:p>
        </p:txBody>
      </p:sp>
    </p:spTree>
    <p:extLst>
      <p:ext uri="{BB962C8B-B14F-4D97-AF65-F5344CB8AC3E}">
        <p14:creationId xmlns:p14="http://schemas.microsoft.com/office/powerpoint/2010/main" val="87620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5"/>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36"/>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7"/>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95097"/>
            <a:ext cx="10659291" cy="1824652"/>
          </a:xfrm>
        </p:spPr>
        <p:txBody>
          <a:bodyPr>
            <a:normAutofit/>
          </a:bodyPr>
          <a:lstStyle/>
          <a:p>
            <a:r>
              <a:rPr lang="en-US" sz="5400" dirty="0" smtClean="0"/>
              <a:t>Hardware</a:t>
            </a:r>
            <a:endParaRPr lang="en-US" sz="5400" dirty="0"/>
          </a:p>
        </p:txBody>
      </p:sp>
      <p:sp>
        <p:nvSpPr>
          <p:cNvPr id="4" name="Slide Number Placeholder 3"/>
          <p:cNvSpPr>
            <a:spLocks noGrp="1"/>
          </p:cNvSpPr>
          <p:nvPr>
            <p:ph type="sldNum" sz="quarter" idx="12"/>
          </p:nvPr>
        </p:nvSpPr>
        <p:spPr/>
        <p:txBody>
          <a:bodyPr/>
          <a:lstStyle/>
          <a:p>
            <a:fld id="{8C71CAF9-4461-454A-B702-D536C3775752}" type="slidenum">
              <a:rPr lang="en-US" smtClean="0"/>
              <a:t>6</a:t>
            </a:fld>
            <a:endParaRPr lang="en-US"/>
          </a:p>
        </p:txBody>
      </p:sp>
    </p:spTree>
    <p:extLst>
      <p:ext uri="{BB962C8B-B14F-4D97-AF65-F5344CB8AC3E}">
        <p14:creationId xmlns:p14="http://schemas.microsoft.com/office/powerpoint/2010/main" val="3684170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Spencer </a:t>
            </a:r>
            <a:r>
              <a:rPr lang="en-US" dirty="0" smtClean="0"/>
              <a:t>(Quadcopter Design)</a:t>
            </a:r>
            <a:endParaRPr lang="en-US" dirty="0"/>
          </a:p>
        </p:txBody>
      </p:sp>
      <p:sp>
        <p:nvSpPr>
          <p:cNvPr id="3" name="Content Placeholder 2"/>
          <p:cNvSpPr>
            <a:spLocks noGrp="1"/>
          </p:cNvSpPr>
          <p:nvPr>
            <p:ph idx="1"/>
          </p:nvPr>
        </p:nvSpPr>
        <p:spPr/>
        <p:txBody>
          <a:bodyPr>
            <a:normAutofit/>
          </a:bodyPr>
          <a:lstStyle/>
          <a:p>
            <a:r>
              <a:rPr lang="en-US" dirty="0" smtClean="0">
                <a:cs typeface="Arial"/>
              </a:rPr>
              <a:t>Quadcopter</a:t>
            </a:r>
          </a:p>
          <a:p>
            <a:r>
              <a:rPr lang="en-US" dirty="0">
                <a:cs typeface="Arial"/>
              </a:rPr>
              <a:t>APM </a:t>
            </a:r>
            <a:r>
              <a:rPr lang="en-US" dirty="0" smtClean="0">
                <a:cs typeface="Arial"/>
              </a:rPr>
              <a:t>2.6</a:t>
            </a:r>
          </a:p>
          <a:p>
            <a:r>
              <a:rPr lang="en-US" dirty="0" smtClean="0">
                <a:cs typeface="Arial"/>
              </a:rPr>
              <a:t>Sonar Sensor</a:t>
            </a:r>
          </a:p>
          <a:p>
            <a:r>
              <a:rPr lang="en-US" dirty="0" smtClean="0">
                <a:cs typeface="Arial"/>
              </a:rPr>
              <a:t>Rotor guards</a:t>
            </a:r>
          </a:p>
          <a:p>
            <a:r>
              <a:rPr lang="en-US" dirty="0" smtClean="0">
                <a:cs typeface="Arial"/>
              </a:rPr>
              <a:t>14.8 V, 30 A battery</a:t>
            </a:r>
          </a:p>
        </p:txBody>
      </p:sp>
      <p:sp>
        <p:nvSpPr>
          <p:cNvPr id="4" name="Slide Number Placeholder 3"/>
          <p:cNvSpPr>
            <a:spLocks noGrp="1"/>
          </p:cNvSpPr>
          <p:nvPr>
            <p:ph type="sldNum" sz="quarter" idx="12"/>
          </p:nvPr>
        </p:nvSpPr>
        <p:spPr/>
        <p:txBody>
          <a:bodyPr/>
          <a:lstStyle/>
          <a:p>
            <a:fld id="{8C71CAF9-4461-454A-B702-D536C3775752}"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881" y="2049271"/>
            <a:ext cx="4175221" cy="3114431"/>
          </a:xfrm>
          <a:prstGeom prst="rect">
            <a:avLst/>
          </a:prstGeom>
        </p:spPr>
      </p:pic>
    </p:spTree>
    <p:extLst>
      <p:ext uri="{BB962C8B-B14F-4D97-AF65-F5344CB8AC3E}">
        <p14:creationId xmlns:p14="http://schemas.microsoft.com/office/powerpoint/2010/main" val="177186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a:t>
            </a:r>
            <a:r>
              <a:rPr lang="en-US" dirty="0" smtClean="0"/>
              <a:t>Planner/APM 2.6 </a:t>
            </a:r>
            <a:r>
              <a:rPr lang="en-US" dirty="0"/>
              <a:t>(</a:t>
            </a:r>
            <a:r>
              <a:rPr lang="en-US" dirty="0" err="1"/>
              <a:t>Adway</a:t>
            </a:r>
            <a:r>
              <a:rPr lang="en-US" dirty="0"/>
              <a:t>)</a:t>
            </a:r>
          </a:p>
        </p:txBody>
      </p:sp>
      <p:sp>
        <p:nvSpPr>
          <p:cNvPr id="3" name="Content Placeholder 2"/>
          <p:cNvSpPr>
            <a:spLocks noGrp="1"/>
          </p:cNvSpPr>
          <p:nvPr>
            <p:ph idx="1"/>
          </p:nvPr>
        </p:nvSpPr>
        <p:spPr>
          <a:xfrm>
            <a:off x="609600" y="2049463"/>
            <a:ext cx="10972800" cy="4426035"/>
          </a:xfrm>
        </p:spPr>
        <p:txBody>
          <a:bodyPr vert="horz" lIns="91440" tIns="45720" rIns="91440" bIns="45720" rtlCol="0" anchor="t">
            <a:normAutofit/>
          </a:bodyPr>
          <a:lstStyle/>
          <a:p>
            <a:r>
              <a:rPr lang="en-US" dirty="0">
                <a:cs typeface="Arial"/>
              </a:rPr>
              <a:t>Successful</a:t>
            </a:r>
            <a:r>
              <a:rPr lang="en-US">
                <a:cs typeface="Arial"/>
              </a:rPr>
              <a:t> outdoor </a:t>
            </a:r>
            <a:r>
              <a:rPr lang="en-US" smtClean="0">
                <a:cs typeface="Arial"/>
              </a:rPr>
              <a:t>flight</a:t>
            </a:r>
            <a:endParaRPr lang="en-US" dirty="0"/>
          </a:p>
          <a:p>
            <a:pPr lvl="1">
              <a:buFont typeface="Wingdings" panose="05000000000000000000" pitchFamily="2" charset="2"/>
              <a:buChar char="§"/>
            </a:pPr>
            <a:r>
              <a:rPr lang="en-US" dirty="0">
                <a:cs typeface="Arial"/>
              </a:rPr>
              <a:t>Configured</a:t>
            </a:r>
            <a:r>
              <a:rPr lang="en-US">
                <a:cs typeface="Arial"/>
              </a:rPr>
              <a:t> PID values to increase </a:t>
            </a:r>
            <a:r>
              <a:rPr lang="en-US" smtClean="0">
                <a:cs typeface="Arial"/>
              </a:rPr>
              <a:t>stability</a:t>
            </a:r>
            <a:endParaRPr lang="en-US" dirty="0"/>
          </a:p>
          <a:p>
            <a:pPr lvl="1">
              <a:buFont typeface="Wingdings" panose="05000000000000000000" pitchFamily="2" charset="2"/>
              <a:buChar char="§"/>
            </a:pPr>
            <a:r>
              <a:rPr lang="en-US" dirty="0">
                <a:cs typeface="Arial"/>
              </a:rPr>
              <a:t>Fixed</a:t>
            </a:r>
            <a:r>
              <a:rPr lang="en-US">
                <a:cs typeface="Arial"/>
              </a:rPr>
              <a:t> a problem with controls being </a:t>
            </a:r>
            <a:r>
              <a:rPr lang="en-US" smtClean="0">
                <a:cs typeface="Arial"/>
              </a:rPr>
              <a:t>inverted</a:t>
            </a:r>
            <a:endParaRPr lang="en-US" dirty="0">
              <a:cs typeface="Arial"/>
            </a:endParaRPr>
          </a:p>
          <a:p>
            <a:pPr lvl="1">
              <a:buFont typeface="Wingdings" panose="05000000000000000000" pitchFamily="2" charset="2"/>
              <a:buChar char="§"/>
            </a:pPr>
            <a:r>
              <a:rPr lang="en-US" dirty="0">
                <a:cs typeface="Arial"/>
              </a:rPr>
              <a:t>Present</a:t>
            </a:r>
            <a:r>
              <a:rPr lang="en-US">
                <a:cs typeface="Arial"/>
              </a:rPr>
              <a:t> stable AC firmware is Ardu-Copter </a:t>
            </a:r>
            <a:r>
              <a:rPr lang="en-US" smtClean="0">
                <a:cs typeface="Arial"/>
              </a:rPr>
              <a:t>3.2</a:t>
            </a:r>
            <a:endParaRPr lang="en-US" dirty="0">
              <a:cs typeface="Arial"/>
            </a:endParaRPr>
          </a:p>
          <a:p>
            <a:pPr lvl="1">
              <a:buFont typeface="Wingdings" panose="05000000000000000000" pitchFamily="2" charset="2"/>
              <a:buChar char="§"/>
            </a:pPr>
            <a:r>
              <a:rPr lang="en-US" dirty="0">
                <a:cs typeface="Arial"/>
              </a:rPr>
              <a:t>Using</a:t>
            </a:r>
            <a:r>
              <a:rPr lang="en-US">
                <a:cs typeface="Arial"/>
              </a:rPr>
              <a:t> MaxBotix sonar for alt hold &lt; 20ft</a:t>
            </a:r>
            <a:endParaRPr lang="en-US" dirty="0">
              <a:cs typeface="Arial"/>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t>8</a:t>
            </a:fld>
            <a:endParaRPr lang="en-US"/>
          </a:p>
        </p:txBody>
      </p:sp>
      <p:pic>
        <p:nvPicPr>
          <p:cNvPr id="5" name="Picture 4" descr="png;base644a98a424e9d7346a.png"/>
          <p:cNvPicPr>
            <a:picLocks noChangeAspect="1"/>
          </p:cNvPicPr>
          <p:nvPr/>
        </p:nvPicPr>
        <p:blipFill>
          <a:blip r:embed="rId3"/>
          <a:stretch>
            <a:fillRect/>
          </a:stretch>
        </p:blipFill>
        <p:spPr>
          <a:xfrm>
            <a:off x="9218141" y="1931869"/>
            <a:ext cx="2782753" cy="1486895"/>
          </a:xfrm>
          <a:prstGeom prst="rect">
            <a:avLst/>
          </a:prstGeom>
        </p:spPr>
      </p:pic>
      <p:pic>
        <p:nvPicPr>
          <p:cNvPr id="1026" name="Picture 2" descr="http://www.explorelabs.com/media/catalog/product/3/d/3dr-apm_2.6.inpu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9505" y="4159962"/>
            <a:ext cx="2932142" cy="177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000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a:rPr>
              <a:t>Fail-Safe Switch (Adway)</a:t>
            </a:r>
          </a:p>
        </p:txBody>
      </p:sp>
      <p:sp>
        <p:nvSpPr>
          <p:cNvPr id="3" name="Content Placeholder 2"/>
          <p:cNvSpPr>
            <a:spLocks noGrp="1"/>
          </p:cNvSpPr>
          <p:nvPr>
            <p:ph idx="1"/>
          </p:nvPr>
        </p:nvSpPr>
        <p:spPr>
          <a:xfrm>
            <a:off x="590550" y="2049463"/>
            <a:ext cx="11249254" cy="4591050"/>
          </a:xfrm>
        </p:spPr>
        <p:txBody>
          <a:bodyPr vert="horz" lIns="91440" tIns="45720" rIns="91440" bIns="45720" rtlCol="0" anchor="t">
            <a:normAutofit/>
          </a:bodyPr>
          <a:lstStyle/>
          <a:p>
            <a:r>
              <a:rPr lang="en-US">
                <a:cs typeface="Arial"/>
              </a:rPr>
              <a:t>2-1 Multiplexer switch (SN</a:t>
            </a:r>
            <a:r>
              <a:rPr lang="en-US" dirty="0">
                <a:latin typeface="Arial" charset="0"/>
                <a:cs typeface="Arial" charset="0"/>
              </a:rPr>
              <a:t>74LS257BN)</a:t>
            </a:r>
            <a:r>
              <a:rPr lang="en-US">
                <a:cs typeface="Arial"/>
              </a:rPr>
              <a:t> </a:t>
            </a:r>
          </a:p>
          <a:p>
            <a:r>
              <a:rPr lang="en-US">
                <a:cs typeface="Arial"/>
              </a:rPr>
              <a:t>Switch between receiver and RPi</a:t>
            </a:r>
          </a:p>
          <a:p>
            <a:r>
              <a:rPr lang="en-US">
                <a:cs typeface="Arial"/>
              </a:rPr>
              <a:t>Act as FS in case of RPi malfunction</a:t>
            </a:r>
          </a:p>
          <a:p>
            <a:r>
              <a:rPr lang="en-US">
                <a:cs typeface="Arial"/>
              </a:rPr>
              <a:t>Works well for analog signals at 50KHz</a:t>
            </a:r>
          </a:p>
          <a:p>
            <a:r>
              <a:rPr lang="en-US">
                <a:cs typeface="Arial"/>
              </a:rPr>
              <a:t>Breakout compatible with existing wiring  </a:t>
            </a:r>
          </a:p>
        </p:txBody>
      </p:sp>
      <p:sp>
        <p:nvSpPr>
          <p:cNvPr id="4" name="Slide Number Placeholder 3"/>
          <p:cNvSpPr>
            <a:spLocks noGrp="1"/>
          </p:cNvSpPr>
          <p:nvPr>
            <p:ph type="sldNum" sz="quarter" idx="12"/>
          </p:nvPr>
        </p:nvSpPr>
        <p:spPr/>
        <p:txBody>
          <a:bodyPr/>
          <a:lstStyle/>
          <a:p>
            <a:fld id="{8C71CAF9-4461-454A-B702-D536C3775752}" type="slidenum">
              <a:rPr lang="en-US" smtClean="0"/>
              <a:t>9</a:t>
            </a:fld>
            <a:endParaRPr lang="en-US"/>
          </a:p>
        </p:txBody>
      </p:sp>
      <p:pic>
        <p:nvPicPr>
          <p:cNvPr id="6" name="Picture 5" descr="CONTROL MUX.png"/>
          <p:cNvPicPr>
            <a:picLocks noChangeAspect="1"/>
          </p:cNvPicPr>
          <p:nvPr/>
        </p:nvPicPr>
        <p:blipFill>
          <a:blip r:embed="rId3"/>
          <a:stretch>
            <a:fillRect/>
          </a:stretch>
        </p:blipFill>
        <p:spPr>
          <a:xfrm>
            <a:off x="8039305" y="1965325"/>
            <a:ext cx="4098720" cy="2394547"/>
          </a:xfrm>
          <a:prstGeom prst="rect">
            <a:avLst/>
          </a:prstGeom>
        </p:spPr>
      </p:pic>
    </p:spTree>
    <p:extLst>
      <p:ext uri="{BB962C8B-B14F-4D97-AF65-F5344CB8AC3E}">
        <p14:creationId xmlns:p14="http://schemas.microsoft.com/office/powerpoint/2010/main" val="3058490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DLCOE_PPSlidePresentation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DLCOE_PPSlidePresentation_v1</Template>
  <TotalTime>4619</TotalTime>
  <Words>2240</Words>
  <Application>Microsoft Office PowerPoint</Application>
  <PresentationFormat>Widescreen</PresentationFormat>
  <Paragraphs>485</Paragraphs>
  <Slides>43</Slides>
  <Notes>27</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43</vt:i4>
      </vt:variant>
    </vt:vector>
  </HeadingPairs>
  <TitlesOfParts>
    <vt:vector size="51" baseType="lpstr">
      <vt:lpstr>Arial</vt:lpstr>
      <vt:lpstr>Calibri</vt:lpstr>
      <vt:lpstr>StarSymbol</vt:lpstr>
      <vt:lpstr>Times New Roman</vt:lpstr>
      <vt:lpstr>Wingdings</vt:lpstr>
      <vt:lpstr>DLCOE_PPSlidePresentation_v1</vt:lpstr>
      <vt:lpstr>Office Theme</vt:lpstr>
      <vt:lpstr>1_Office Theme</vt:lpstr>
      <vt:lpstr>Autonomous UAV Final Presentation 5/11/2015</vt:lpstr>
      <vt:lpstr>Project Specifications</vt:lpstr>
      <vt:lpstr>All Team Tasks</vt:lpstr>
      <vt:lpstr>PowerPoint Presentation</vt:lpstr>
      <vt:lpstr>Data Flow Diagram</vt:lpstr>
      <vt:lpstr>Hardware</vt:lpstr>
      <vt:lpstr>Spencer (Quadcopter Design)</vt:lpstr>
      <vt:lpstr>Mission Planner/APM 2.6 (Adway)</vt:lpstr>
      <vt:lpstr>Fail-Safe Switch (Adway)</vt:lpstr>
      <vt:lpstr>PowerPoint Presentation</vt:lpstr>
      <vt:lpstr>Sonar Altitude ( Spencer )</vt:lpstr>
      <vt:lpstr>Arduino IDE (Michael)</vt:lpstr>
      <vt:lpstr>Arduino Custom Controller (Michael)</vt:lpstr>
      <vt:lpstr>Power and Battery Options (Michael)</vt:lpstr>
      <vt:lpstr>Hardware Conclusion</vt:lpstr>
      <vt:lpstr>Navigation</vt:lpstr>
      <vt:lpstr>Communication</vt:lpstr>
      <vt:lpstr>Communication</vt:lpstr>
      <vt:lpstr>Motor Control</vt:lpstr>
      <vt:lpstr>Directional Commands Integration</vt:lpstr>
      <vt:lpstr>Mapping</vt:lpstr>
      <vt:lpstr>Enumeration</vt:lpstr>
      <vt:lpstr>Enumeration Summary (Dayton)</vt:lpstr>
      <vt:lpstr>Enumeration Summary( Dayton )</vt:lpstr>
      <vt:lpstr>Nathan Kocmoud </vt:lpstr>
      <vt:lpstr>PowerPoint Presentation</vt:lpstr>
      <vt:lpstr>Enumeration sweep algorithm (Allison)</vt:lpstr>
      <vt:lpstr>Raspberry Pi Camera Module Operation (Allison)</vt:lpstr>
      <vt:lpstr>Jui Yen "Olo" Chua </vt:lpstr>
      <vt:lpstr>The Counting Algorithm Currently (Dayton)</vt:lpstr>
      <vt:lpstr>Updating Tracks: Adding and Deleting (Dayton and Olo )</vt:lpstr>
      <vt:lpstr>Results at ~20ft</vt:lpstr>
      <vt:lpstr>Results at ~80ft</vt:lpstr>
      <vt:lpstr>Newer Results</vt:lpstr>
      <vt:lpstr>Solutions to Crowds and Distance</vt:lpstr>
      <vt:lpstr>Conclusion (Dayton)</vt:lpstr>
      <vt:lpstr>The Future of Enumeration (Dayton)</vt:lpstr>
      <vt:lpstr>Team Conclusion</vt:lpstr>
      <vt:lpstr>Flying Spring Schedule</vt:lpstr>
      <vt:lpstr>Budget</vt:lpstr>
      <vt:lpstr>PowerPoint Presentation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UAV</dc:title>
  <dc:creator>Kowpak, Michael Taylor</dc:creator>
  <cp:lastModifiedBy>Dayton Savage</cp:lastModifiedBy>
  <cp:revision>234</cp:revision>
  <dcterms:created xsi:type="dcterms:W3CDTF">2012-07-27T01:16:44Z</dcterms:created>
  <dcterms:modified xsi:type="dcterms:W3CDTF">2015-05-11T15:17:39Z</dcterms:modified>
</cp:coreProperties>
</file>